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9144000"/>
  <p:notesSz cx="6858000" cy="9144000"/>
  <p:embeddedFontLst>
    <p:embeddedFont>
      <p:font typeface="Roboto"/>
      <p:regular r:id="rId50"/>
      <p:bold r:id="rId51"/>
      <p:italic r:id="rId52"/>
      <p:boldItalic r:id="rId53"/>
    </p:embeddedFont>
    <p:embeddedFont>
      <p:font typeface="Work Sans"/>
      <p:regular r:id="rId54"/>
      <p:bold r:id="rId55"/>
      <p:italic r:id="rId56"/>
      <p:boldItalic r:id="rId57"/>
    </p:embeddedFont>
    <p:embeddedFont>
      <p:font typeface="Crimson Text"/>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4171ACA-9D87-4A60-A691-E497A85767C1}">
  <a:tblStyle styleId="{54171ACA-9D87-4A60-A691-E497A85767C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font" Target="fonts/CrimsonText-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rimsonText-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6.xml"/><Relationship Id="rId55" Type="http://schemas.openxmlformats.org/officeDocument/2006/relationships/font" Target="fonts/WorkSans-bold.fntdata"/><Relationship Id="rId10" Type="http://schemas.openxmlformats.org/officeDocument/2006/relationships/slide" Target="slides/slide5.xml"/><Relationship Id="rId54" Type="http://schemas.openxmlformats.org/officeDocument/2006/relationships/font" Target="fonts/WorkSans-regular.fntdata"/><Relationship Id="rId13" Type="http://schemas.openxmlformats.org/officeDocument/2006/relationships/slide" Target="slides/slide8.xml"/><Relationship Id="rId57" Type="http://schemas.openxmlformats.org/officeDocument/2006/relationships/font" Target="fonts/WorkSans-boldItalic.fntdata"/><Relationship Id="rId12" Type="http://schemas.openxmlformats.org/officeDocument/2006/relationships/slide" Target="slides/slide7.xml"/><Relationship Id="rId56" Type="http://schemas.openxmlformats.org/officeDocument/2006/relationships/font" Target="fonts/WorkSans-italic.fntdata"/><Relationship Id="rId15" Type="http://schemas.openxmlformats.org/officeDocument/2006/relationships/slide" Target="slides/slide10.xml"/><Relationship Id="rId59" Type="http://schemas.openxmlformats.org/officeDocument/2006/relationships/font" Target="fonts/CrimsonText-bold.fntdata"/><Relationship Id="rId14" Type="http://schemas.openxmlformats.org/officeDocument/2006/relationships/slide" Target="slides/slide9.xml"/><Relationship Id="rId58" Type="http://schemas.openxmlformats.org/officeDocument/2006/relationships/font" Target="fonts/CrimsonText-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1" Type="http://schemas.openxmlformats.org/officeDocument/2006/relationships/hyperlink" Target="https://www.aljazeera.com/news/2021/8/30/qatar-emerges-as-key-player-in-afghanistan-after-us-pullout" TargetMode="External"/><Relationship Id="rId10" Type="http://schemas.openxmlformats.org/officeDocument/2006/relationships/hyperlink" Target="https://www.economist.com/middle-east-and-africa/2021/08/28/uganda-receives-its-first-flight-of-evacuees-from-afghanistan" TargetMode="External"/><Relationship Id="rId13" Type="http://schemas.openxmlformats.org/officeDocument/2006/relationships/hyperlink" Target="https://www.theguardian.com/world/2021/aug/20/spain-offers-itself-as-hub-for-eus-afghans" TargetMode="External"/><Relationship Id="rId12" Type="http://schemas.openxmlformats.org/officeDocument/2006/relationships/hyperlink" Target="https://abcnews.go.com/International/uncertain-future-awaits-afghan-evacuees-passing-ramstein-air/story?id=79700044" TargetMode="External"/><Relationship Id="rId1" Type="http://schemas.openxmlformats.org/officeDocument/2006/relationships/notesMaster" Target="../notesMasters/notesMaster1.xml"/><Relationship Id="rId2" Type="http://schemas.openxmlformats.org/officeDocument/2006/relationships/hyperlink" Target="https://www.washingtonpost.com/national/afghan-evacuees-resettlement-us/2021/09/01/c68b6a42-0b4e-11ec-a256-709238a1404d_story.html?utm_source=rss&amp;utm_medium=referral&amp;utm_campaign=wp_homepage" TargetMode="External"/><Relationship Id="rId3" Type="http://schemas.openxmlformats.org/officeDocument/2006/relationships/hyperlink" Target="https://www.washingtonpost.com/national-security/austin-milley-afghanistan-war-end/2021/09/01/7d5b696c-0b53-11ec-a256-709238a1404d_story.html" TargetMode="External"/><Relationship Id="rId4" Type="http://schemas.openxmlformats.org/officeDocument/2006/relationships/hyperlink" Target="https://www.dw.com/en/domestic-opinion-divided-on-albanias-decision-to-host-afghan-refugees-headed-to-us/a-59039208" TargetMode="External"/><Relationship Id="rId9" Type="http://schemas.openxmlformats.org/officeDocument/2006/relationships/hyperlink" Target="https://www.khmertimeskh.com/50925003/cambodia-agrees-to-accept-300-afghanistan-refugees-temporarily-before-going-to-a-third-country/" TargetMode="External"/><Relationship Id="rId15" Type="http://schemas.openxmlformats.org/officeDocument/2006/relationships/hyperlink" Target="https://www.c-span.org/video/?514392-1/defense-secretary-austin-general-milley-hold-news-conference" TargetMode="External"/><Relationship Id="rId14" Type="http://schemas.openxmlformats.org/officeDocument/2006/relationships/hyperlink" Target="https://www.theguardian.com/world/2021/aug/20/spain-offers-itself-as-hub-for-eus-afghans" TargetMode="External"/><Relationship Id="rId5" Type="http://schemas.openxmlformats.org/officeDocument/2006/relationships/hyperlink" Target="https://balkaninsight.com/2021/08/30/kosovo-leaders-welcome-first-afghan-refugees-fleeing-taliban/" TargetMode="External"/><Relationship Id="rId6" Type="http://schemas.openxmlformats.org/officeDocument/2006/relationships/hyperlink" Target="https://www.rferl.org/a/afghanistan-refugees-skopje-north-macedonia/31437052.html" TargetMode="External"/><Relationship Id="rId7" Type="http://schemas.openxmlformats.org/officeDocument/2006/relationships/hyperlink" Target="https://www.npr.org/2021/08/25/1031067098/colombia-plans-to-temporarily-host-4-000-afghans-before-they-go-to-the-u-s" TargetMode="External"/><Relationship Id="rId8" Type="http://schemas.openxmlformats.org/officeDocument/2006/relationships/hyperlink" Target="https://atalayar.com/en/content/ecuador-opens-its-borders-afghan-refugees-agreement-u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span.org/video/?514392-1/defense-secretary-austin-general-milley-hold-news-conferenc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ubleupcolorado.or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opensocietyfoundations.org/" TargetMode="External"/><Relationship Id="rId3" Type="http://schemas.openxmlformats.org/officeDocument/2006/relationships/hyperlink" Target="http://www.theshapirofoundation.org/"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Kaaba" TargetMode="External"/><Relationship Id="rId3" Type="http://schemas.openxmlformats.org/officeDocument/2006/relationships/hyperlink" Target="https://www.wikihow.com/Perform-Wudu"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cc-den.org/orientation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norityrights.org/minorities/hazaras/" TargetMode="External"/><Relationship Id="rId3" Type="http://schemas.openxmlformats.org/officeDocument/2006/relationships/hyperlink" Target="https://minorityrights.org/minorities/hazaras/" TargetMode="External"/><Relationship Id="rId4" Type="http://schemas.openxmlformats.org/officeDocument/2006/relationships/hyperlink" Target="https://www.hrw.org/reports/pdfs/a/afghan/afrepor0.pdf" TargetMode="External"/><Relationship Id="rId5" Type="http://schemas.openxmlformats.org/officeDocument/2006/relationships/hyperlink" Target="https://www.aljazeera.com/features/2020/11/25/afghan-refugees-struggle-to-reach-europe-to-start-new-lif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1" Type="http://schemas.openxmlformats.org/officeDocument/2006/relationships/hyperlink" Target="https://www.thenewhumanitarian.org/news/2021/01/26/iran-afghanistan-migrant-returns-refugees-conflict-coronavirus-economy" TargetMode="External"/><Relationship Id="rId10" Type="http://schemas.openxmlformats.org/officeDocument/2006/relationships/hyperlink" Target="https://www.hrw.org/report/2013/11/20/unwelcome-guests/irans-violation-afghan-refugee-and-migrant-rights" TargetMode="External"/><Relationship Id="rId13" Type="http://schemas.openxmlformats.org/officeDocument/2006/relationships/hyperlink" Target="https://ecre.org/mass-forced-return-of-afghan-refugees-by-pakistan-in-violation-of-non-refoulement-principle/" TargetMode="External"/><Relationship Id="rId12" Type="http://schemas.openxmlformats.org/officeDocument/2006/relationships/hyperlink" Target="https://www.hrw.org/news/2015/11/18/pakistan-police-abusing-afghans" TargetMode="External"/><Relationship Id="rId1" Type="http://schemas.openxmlformats.org/officeDocument/2006/relationships/notesMaster" Target="../notesMasters/notesMaster1.xml"/><Relationship Id="rId2" Type="http://schemas.openxmlformats.org/officeDocument/2006/relationships/hyperlink" Target="https://www.unrefugees.org/news/covid-19-update-facts-about-the-novel-coronavirus-and-how-it-impacts-refugees/" TargetMode="External"/><Relationship Id="rId3" Type="http://schemas.openxmlformats.org/officeDocument/2006/relationships/hyperlink" Target="https://www.unrefugees.org/news/protracted-refugee-situations-explained/" TargetMode="External"/><Relationship Id="rId4" Type="http://schemas.openxmlformats.org/officeDocument/2006/relationships/hyperlink" Target="https://www.reuters.com/world/asia-pacific/half-million-afghans-could-flee-across-borders-unhcr-2021-08-27/" TargetMode="External"/><Relationship Id="rId9" Type="http://schemas.openxmlformats.org/officeDocument/2006/relationships/hyperlink" Target="https://www.washingtonpost.com/world/2021/08/20/afghanistan-internally-displaced-crisis/" TargetMode="External"/><Relationship Id="rId5" Type="http://schemas.openxmlformats.org/officeDocument/2006/relationships/hyperlink" Target="https://www.hrw.org/news/2021/08/18/afghanistan-taliban-rights-pledges-raise-concerns" TargetMode="External"/><Relationship Id="rId6" Type="http://schemas.openxmlformats.org/officeDocument/2006/relationships/hyperlink" Target="https://www.ohchr.org/SP/NewsEvents/Pages/DisplayNews.aspx?NewsID=27414&amp;LangID=E" TargetMode="External"/><Relationship Id="rId7" Type="http://schemas.openxmlformats.org/officeDocument/2006/relationships/hyperlink" Target="https://www.unrefugees.org/news/afghanistan-refugee-crisis-explained/" TargetMode="External"/><Relationship Id="rId8" Type="http://schemas.openxmlformats.org/officeDocument/2006/relationships/hyperlink" Target="https://www.internal-displacement.org/countries/afghanista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migrationforum.org/article/fact-sheet-overview-of-the-special-immigrant-visa-programs/" TargetMode="External"/><Relationship Id="rId3" Type="http://schemas.openxmlformats.org/officeDocument/2006/relationships/hyperlink" Target="https://travel.state.gov/content/dam/visas/SIVs/Afghan_SIV_Report_September2017.pdf" TargetMode="External"/><Relationship Id="rId4" Type="http://schemas.openxmlformats.org/officeDocument/2006/relationships/hyperlink" Target="https://www.uscis.gov/humanitarian/refugees-and-asylum/asylum/asylum-frequently-asked-questions/questions-and-answers-asylum-eligibility-and-application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4" name="Google Shape;8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92e9d96a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930400" marR="3162300" rtl="0" algn="l">
              <a:lnSpc>
                <a:spcPct val="115000"/>
              </a:lnSpc>
              <a:spcBef>
                <a:spcPts val="0"/>
              </a:spcBef>
              <a:spcAft>
                <a:spcPts val="0"/>
              </a:spcAft>
              <a:buSzPts val="1100"/>
              <a:buNone/>
            </a:pPr>
            <a:r>
              <a:rPr i="1" lang="en-US" sz="1100">
                <a:highlight>
                  <a:srgbClr val="FFFFFF"/>
                </a:highlight>
                <a:latin typeface="Roboto"/>
                <a:ea typeface="Roboto"/>
                <a:cs typeface="Roboto"/>
                <a:sym typeface="Roboto"/>
              </a:rPr>
              <a:t>The full uncropped photo from the inside of a U.S. Air Force C-17 flown from Kabul to Qatar on Aug. 15.</a:t>
            </a:r>
            <a:endParaRPr i="1" sz="1100">
              <a:highlight>
                <a:srgbClr val="FFFFFF"/>
              </a:highlight>
              <a:latin typeface="Roboto"/>
              <a:ea typeface="Roboto"/>
              <a:cs typeface="Roboto"/>
              <a:sym typeface="Roboto"/>
            </a:endParaRPr>
          </a:p>
          <a:p>
            <a:pPr indent="0" lvl="0" marL="0" rtl="0" algn="l">
              <a:lnSpc>
                <a:spcPct val="115000"/>
              </a:lnSpc>
              <a:spcBef>
                <a:spcPts val="1800"/>
              </a:spcBef>
              <a:spcAft>
                <a:spcPts val="0"/>
              </a:spcAft>
              <a:buSzPts val="1100"/>
              <a:buNone/>
            </a:pPr>
            <a:r>
              <a:rPr lang="en-US">
                <a:solidFill>
                  <a:srgbClr val="444444"/>
                </a:solidFill>
              </a:rPr>
              <a:t>Largest evaculation airlift in US military history</a:t>
            </a:r>
            <a:endParaRPr>
              <a:solidFill>
                <a:srgbClr val="444444"/>
              </a:solidFill>
            </a:endParaRPr>
          </a:p>
          <a:p>
            <a:pPr indent="0" lvl="0" marL="0" rtl="0" algn="l">
              <a:lnSpc>
                <a:spcPct val="115000"/>
              </a:lnSpc>
              <a:spcBef>
                <a:spcPts val="1800"/>
              </a:spcBef>
              <a:spcAft>
                <a:spcPts val="0"/>
              </a:spcAft>
              <a:buSzPts val="1100"/>
              <a:buNone/>
            </a:pPr>
            <a:r>
              <a:rPr lang="en-US">
                <a:solidFill>
                  <a:srgbClr val="444444"/>
                </a:solidFill>
              </a:rPr>
              <a:t>In the days following the Taliban takeover in August, a US-led multinational airlift helped many international passport holders and Afghans to flee on hundreds of hastily coordinated evacuation flights from Kabul’s Hamid Karzai International Airport. US Pentagon officials said that the US-coordinated airlift evacuated </a:t>
            </a:r>
            <a:r>
              <a:rPr lang="en-US" u="sng">
                <a:solidFill>
                  <a:schemeClr val="hlink"/>
                </a:solidFill>
                <a:hlinkClick r:id="rId2"/>
              </a:rPr>
              <a:t>nearly 125,000</a:t>
            </a:r>
            <a:r>
              <a:rPr lang="en-US">
                <a:solidFill>
                  <a:srgbClr val="444444"/>
                </a:solidFill>
              </a:rPr>
              <a:t> people. Evacuees included many international staff of embassies and nongovernmental organizations, as well as others in the country holding foreign passports. But many thousands of Afghans who sought to flee, many of whom fear for their lives under Taliban rule, were not evacuated. </a:t>
            </a:r>
            <a:r>
              <a:rPr lang="en-US" u="sng">
                <a:solidFill>
                  <a:schemeClr val="hlink"/>
                </a:solidFill>
                <a:hlinkClick r:id="rId3"/>
              </a:rPr>
              <a:t>Several hundred</a:t>
            </a:r>
            <a:r>
              <a:rPr lang="en-US">
                <a:solidFill>
                  <a:srgbClr val="444444"/>
                </a:solidFill>
              </a:rPr>
              <a:t> foreign passport holders are also believed to remain in the country.</a:t>
            </a:r>
            <a:endParaRPr>
              <a:solidFill>
                <a:srgbClr val="444444"/>
              </a:solidFill>
            </a:endParaRPr>
          </a:p>
          <a:p>
            <a:pPr indent="0" lvl="0" marL="0" rtl="0" algn="l">
              <a:lnSpc>
                <a:spcPct val="115000"/>
              </a:lnSpc>
              <a:spcBef>
                <a:spcPts val="1800"/>
              </a:spcBef>
              <a:spcAft>
                <a:spcPts val="0"/>
              </a:spcAft>
              <a:buSzPts val="1100"/>
              <a:buNone/>
            </a:pPr>
            <a:r>
              <a:rPr lang="en-US">
                <a:solidFill>
                  <a:srgbClr val="444444"/>
                </a:solidFill>
              </a:rPr>
              <a:t>The US-led airlift out of Kabul’s airport relocated those evacuated from Afghanistan to “processing stations” in other locations, including </a:t>
            </a:r>
            <a:r>
              <a:rPr lang="en-US" u="sng">
                <a:solidFill>
                  <a:schemeClr val="hlink"/>
                </a:solidFill>
                <a:hlinkClick r:id="rId4"/>
              </a:rPr>
              <a:t>Albania</a:t>
            </a:r>
            <a:r>
              <a:rPr lang="en-US">
                <a:solidFill>
                  <a:srgbClr val="444444"/>
                </a:solidFill>
              </a:rPr>
              <a:t>, </a:t>
            </a:r>
            <a:r>
              <a:rPr lang="en-US" u="sng">
                <a:solidFill>
                  <a:schemeClr val="hlink"/>
                </a:solidFill>
                <a:hlinkClick r:id="rId5"/>
              </a:rPr>
              <a:t>Kosovo</a:t>
            </a:r>
            <a:r>
              <a:rPr lang="en-US">
                <a:solidFill>
                  <a:srgbClr val="444444"/>
                </a:solidFill>
              </a:rPr>
              <a:t>, </a:t>
            </a:r>
            <a:r>
              <a:rPr lang="en-US" u="sng">
                <a:solidFill>
                  <a:schemeClr val="hlink"/>
                </a:solidFill>
                <a:hlinkClick r:id="rId6"/>
              </a:rPr>
              <a:t>North Macedonia</a:t>
            </a:r>
            <a:r>
              <a:rPr lang="en-US">
                <a:solidFill>
                  <a:srgbClr val="444444"/>
                </a:solidFill>
              </a:rPr>
              <a:t>, </a:t>
            </a:r>
            <a:r>
              <a:rPr lang="en-US" u="sng">
                <a:solidFill>
                  <a:schemeClr val="hlink"/>
                </a:solidFill>
                <a:hlinkClick r:id="rId7"/>
              </a:rPr>
              <a:t>Colombia</a:t>
            </a:r>
            <a:r>
              <a:rPr lang="en-US">
                <a:solidFill>
                  <a:srgbClr val="444444"/>
                </a:solidFill>
              </a:rPr>
              <a:t>, </a:t>
            </a:r>
            <a:r>
              <a:rPr lang="en-US" u="sng">
                <a:solidFill>
                  <a:schemeClr val="hlink"/>
                </a:solidFill>
                <a:hlinkClick r:id="rId8"/>
              </a:rPr>
              <a:t>Ecuador</a:t>
            </a:r>
            <a:r>
              <a:rPr lang="en-US">
                <a:solidFill>
                  <a:srgbClr val="444444"/>
                </a:solidFill>
              </a:rPr>
              <a:t>, </a:t>
            </a:r>
            <a:r>
              <a:rPr lang="en-US" u="sng">
                <a:solidFill>
                  <a:schemeClr val="hlink"/>
                </a:solidFill>
                <a:hlinkClick r:id="rId9"/>
              </a:rPr>
              <a:t>Cambodia</a:t>
            </a:r>
            <a:r>
              <a:rPr lang="en-US">
                <a:solidFill>
                  <a:srgbClr val="444444"/>
                </a:solidFill>
              </a:rPr>
              <a:t>, and </a:t>
            </a:r>
            <a:r>
              <a:rPr lang="en-US" u="sng">
                <a:solidFill>
                  <a:schemeClr val="hlink"/>
                </a:solidFill>
                <a:hlinkClick r:id="rId10"/>
              </a:rPr>
              <a:t>Uganda</a:t>
            </a:r>
            <a:r>
              <a:rPr lang="en-US">
                <a:solidFill>
                  <a:srgbClr val="444444"/>
                </a:solidFill>
              </a:rPr>
              <a:t>. In some cases, evacuees were taken to US or joint military bases in </a:t>
            </a:r>
            <a:r>
              <a:rPr lang="en-US" u="sng">
                <a:solidFill>
                  <a:schemeClr val="hlink"/>
                </a:solidFill>
                <a:hlinkClick r:id="rId11"/>
              </a:rPr>
              <a:t>Qatar</a:t>
            </a:r>
            <a:r>
              <a:rPr lang="en-US">
                <a:solidFill>
                  <a:srgbClr val="444444"/>
                </a:solidFill>
              </a:rPr>
              <a:t>, </a:t>
            </a:r>
            <a:r>
              <a:rPr lang="en-US" u="sng">
                <a:solidFill>
                  <a:schemeClr val="hlink"/>
                </a:solidFill>
                <a:hlinkClick r:id="rId12"/>
              </a:rPr>
              <a:t>Germany</a:t>
            </a:r>
            <a:r>
              <a:rPr lang="en-US">
                <a:solidFill>
                  <a:srgbClr val="444444"/>
                </a:solidFill>
              </a:rPr>
              <a:t>, </a:t>
            </a:r>
            <a:r>
              <a:rPr lang="en-US" u="sng">
                <a:solidFill>
                  <a:schemeClr val="hlink"/>
                </a:solidFill>
                <a:hlinkClick r:id="rId13"/>
              </a:rPr>
              <a:t>Spain</a:t>
            </a:r>
            <a:r>
              <a:rPr lang="en-US">
                <a:solidFill>
                  <a:srgbClr val="444444"/>
                </a:solidFill>
              </a:rPr>
              <a:t>, Kuwait, and Italy for expedited processing. </a:t>
            </a:r>
            <a:r>
              <a:rPr lang="en-US" u="sng">
                <a:solidFill>
                  <a:schemeClr val="hlink"/>
                </a:solidFill>
                <a:hlinkClick r:id="rId14"/>
              </a:rPr>
              <a:t>Spain</a:t>
            </a:r>
            <a:r>
              <a:rPr lang="en-US">
                <a:solidFill>
                  <a:srgbClr val="444444"/>
                </a:solidFill>
              </a:rPr>
              <a:t> has been serving as the processing hub for newly arrived Afghans evacuated by the European Union. The US government uses such sites to hold Afghans while it completes their paperwork for resettlement or visa applications, including background checks and security screening. It is unclear how long Afghans may remain in these third countries before being transferred to the countries willing to resettle them permanently.</a:t>
            </a:r>
            <a:endParaRPr>
              <a:solidFill>
                <a:srgbClr val="444444"/>
              </a:solidFill>
            </a:endParaRPr>
          </a:p>
          <a:p>
            <a:pPr indent="0" lvl="0" marL="0" rtl="0" algn="l">
              <a:lnSpc>
                <a:spcPct val="115000"/>
              </a:lnSpc>
              <a:spcBef>
                <a:spcPts val="1800"/>
              </a:spcBef>
              <a:spcAft>
                <a:spcPts val="0"/>
              </a:spcAft>
              <a:buSzPts val="1100"/>
              <a:buNone/>
            </a:pPr>
            <a:r>
              <a:rPr lang="en-US">
                <a:solidFill>
                  <a:srgbClr val="2A2A2A"/>
                </a:solidFill>
              </a:rPr>
              <a:t>Approximately 300 Department of Homeland Security employees from Customs and Border Protection (CBP), Immigration and Customs Enforcement, the Transportation Security Administration and the Coast Guard have been dispatched overseas to conduct biometric and biographic screenings. Afghans cleared to come to the United States are vetted again upon arrival. Some have been sent back to foreign staging locations after being flagged for security concerns.</a:t>
            </a:r>
            <a:endParaRPr>
              <a:solidFill>
                <a:srgbClr val="222F3A"/>
              </a:solidFill>
              <a:highlight>
                <a:srgbClr val="FFFFFF"/>
              </a:highlight>
            </a:endParaRPr>
          </a:p>
          <a:p>
            <a:pPr indent="0" lvl="0" marL="0" rtl="0" algn="l">
              <a:lnSpc>
                <a:spcPct val="115000"/>
              </a:lnSpc>
              <a:spcBef>
                <a:spcPts val="1800"/>
              </a:spcBef>
              <a:spcAft>
                <a:spcPts val="0"/>
              </a:spcAft>
              <a:buSzPts val="1100"/>
              <a:buNone/>
            </a:pPr>
            <a:r>
              <a:rPr lang="en-US">
                <a:solidFill>
                  <a:srgbClr val="222F3A"/>
                </a:solidFill>
                <a:highlight>
                  <a:srgbClr val="FFFFFF"/>
                </a:highlight>
              </a:rPr>
              <a:t>Tens of thousands of other Afghans are being housed in temporary facilities in third countries while their applications are being processed.</a:t>
            </a:r>
            <a:endParaRPr>
              <a:solidFill>
                <a:srgbClr val="222F3A"/>
              </a:solidFill>
              <a:highlight>
                <a:srgbClr val="FFFFFF"/>
              </a:highlight>
            </a:endParaRPr>
          </a:p>
          <a:p>
            <a:pPr indent="0" lvl="0" marL="0" rtl="0" algn="l">
              <a:lnSpc>
                <a:spcPct val="115000"/>
              </a:lnSpc>
              <a:spcBef>
                <a:spcPts val="1800"/>
              </a:spcBef>
              <a:spcAft>
                <a:spcPts val="0"/>
              </a:spcAft>
              <a:buSzPts val="1100"/>
              <a:buNone/>
            </a:pPr>
            <a:r>
              <a:rPr lang="en-US">
                <a:highlight>
                  <a:srgbClr val="FFFFFF"/>
                </a:highlight>
              </a:rPr>
              <a:t>The Pentagon has said all evacuees are tested for COVID-19 upon arriving at the Dulles International Airport in Washington.</a:t>
            </a:r>
            <a:endParaRPr>
              <a:solidFill>
                <a:srgbClr val="222F3A"/>
              </a:solidFill>
              <a:highlight>
                <a:srgbClr val="FFFFFF"/>
              </a:highlight>
            </a:endParaRPr>
          </a:p>
          <a:p>
            <a:pPr indent="0" lvl="0" marL="0" rtl="0" algn="l">
              <a:lnSpc>
                <a:spcPct val="115000"/>
              </a:lnSpc>
              <a:spcBef>
                <a:spcPts val="1200"/>
              </a:spcBef>
              <a:spcAft>
                <a:spcPts val="0"/>
              </a:spcAft>
              <a:buSzPts val="1100"/>
              <a:buNone/>
            </a:pPr>
            <a:r>
              <a:rPr b="1" lang="en-US">
                <a:solidFill>
                  <a:srgbClr val="222F3A"/>
                </a:solidFill>
                <a:highlight>
                  <a:srgbClr val="FFFFFF"/>
                </a:highlight>
              </a:rPr>
              <a:t>Refugees in third countries</a:t>
            </a:r>
            <a:endParaRPr b="1">
              <a:solidFill>
                <a:srgbClr val="222F3A"/>
              </a:solidFill>
              <a:highlight>
                <a:srgbClr val="FFFFFF"/>
              </a:highlight>
            </a:endParaRPr>
          </a:p>
          <a:p>
            <a:pPr indent="0" lvl="0" marL="0" rtl="0" algn="l">
              <a:lnSpc>
                <a:spcPct val="115000"/>
              </a:lnSpc>
              <a:spcBef>
                <a:spcPts val="1800"/>
              </a:spcBef>
              <a:spcAft>
                <a:spcPts val="0"/>
              </a:spcAft>
              <a:buSzPts val="1100"/>
              <a:buNone/>
            </a:pPr>
            <a:r>
              <a:rPr lang="en-US">
                <a:solidFill>
                  <a:srgbClr val="222F3A"/>
                </a:solidFill>
                <a:highlight>
                  <a:srgbClr val="FFFFFF"/>
                </a:highlight>
              </a:rPr>
              <a:t>In early August, the State Department announced the new P-2 Direct Access Program for Afghans who worked for the U.S. government, U.S.-based nongovernmental organizations or American news organizations.</a:t>
            </a:r>
            <a:endParaRPr>
              <a:solidFill>
                <a:srgbClr val="222F3A"/>
              </a:solidFill>
              <a:highlight>
                <a:srgbClr val="FFFFFF"/>
              </a:highlight>
            </a:endParaRPr>
          </a:p>
          <a:p>
            <a:pPr indent="0" lvl="0" marL="0" rtl="0" algn="l">
              <a:lnSpc>
                <a:spcPct val="115000"/>
              </a:lnSpc>
              <a:spcBef>
                <a:spcPts val="1800"/>
              </a:spcBef>
              <a:spcAft>
                <a:spcPts val="0"/>
              </a:spcAft>
              <a:buSzPts val="1100"/>
              <a:buNone/>
            </a:pPr>
            <a:r>
              <a:rPr lang="en-US">
                <a:solidFill>
                  <a:srgbClr val="222F3A"/>
                </a:solidFill>
                <a:highlight>
                  <a:srgbClr val="FFFFFF"/>
                </a:highlight>
              </a:rPr>
              <a:t>The program provides a straightforward path to the refugee resettlement process but the refugees must, on their own, first reach a third country where they can contact the State Department to begin the resettlement process.</a:t>
            </a:r>
            <a:endParaRPr>
              <a:solidFill>
                <a:srgbClr val="222F3A"/>
              </a:solidFill>
              <a:highlight>
                <a:srgbClr val="FFFFFF"/>
              </a:highlight>
            </a:endParaRPr>
          </a:p>
          <a:p>
            <a:pPr indent="0" lvl="0" marL="0" rtl="0" algn="l">
              <a:lnSpc>
                <a:spcPct val="115000"/>
              </a:lnSpc>
              <a:spcBef>
                <a:spcPts val="1800"/>
              </a:spcBef>
              <a:spcAft>
                <a:spcPts val="0"/>
              </a:spcAft>
              <a:buSzPts val="1100"/>
              <a:buNone/>
            </a:pPr>
            <a:r>
              <a:rPr lang="en-US">
                <a:solidFill>
                  <a:srgbClr val="222F3A"/>
                </a:solidFill>
                <a:highlight>
                  <a:srgbClr val="FFFFFF"/>
                </a:highlight>
              </a:rPr>
              <a:t>According to DHS, the State Department is managing referrals to the refugee program, but there is no direct contact with the U.S. government prior to an applicant's departure from Afghanistan.</a:t>
            </a:r>
            <a:endParaRPr>
              <a:solidFill>
                <a:srgbClr val="222F3A"/>
              </a:solidFill>
              <a:highlight>
                <a:srgbClr val="FFFFFF"/>
              </a:highlight>
            </a:endParaRPr>
          </a:p>
          <a:p>
            <a:pPr indent="0" lvl="0" marL="0" rtl="0" algn="l">
              <a:lnSpc>
                <a:spcPct val="115000"/>
              </a:lnSpc>
              <a:spcBef>
                <a:spcPts val="1800"/>
              </a:spcBef>
              <a:spcAft>
                <a:spcPts val="0"/>
              </a:spcAft>
              <a:buSzPts val="1100"/>
              <a:buNone/>
            </a:pPr>
            <a:r>
              <a:rPr lang="en-US">
                <a:solidFill>
                  <a:srgbClr val="222F3A"/>
                </a:solidFill>
                <a:highlight>
                  <a:srgbClr val="FFFFFF"/>
                </a:highlight>
              </a:rPr>
              <a:t>Approved applicants will then receive travel documents and resettle in the United States.</a:t>
            </a:r>
            <a:endParaRPr>
              <a:solidFill>
                <a:srgbClr val="222F3A"/>
              </a:solidFill>
              <a:highlight>
                <a:srgbClr val="FFFFFF"/>
              </a:highlight>
            </a:endParaRPr>
          </a:p>
          <a:p>
            <a:pPr indent="0" lvl="0" marL="0" rtl="0" algn="l">
              <a:lnSpc>
                <a:spcPct val="115000"/>
              </a:lnSpc>
              <a:spcBef>
                <a:spcPts val="1800"/>
              </a:spcBef>
              <a:spcAft>
                <a:spcPts val="0"/>
              </a:spcAft>
              <a:buSzPts val="1100"/>
              <a:buNone/>
            </a:pPr>
            <a:r>
              <a:rPr lang="en-US">
                <a:solidFill>
                  <a:srgbClr val="222F3A"/>
                </a:solidFill>
                <a:highlight>
                  <a:srgbClr val="FFFFFF"/>
                </a:highlight>
              </a:rPr>
              <a:t>Under U.S. immigration law, refugees may apply for green cards to become permanent residents after one year in the United States. After five years of permanent residency, they can apply for U.S. citizenship.</a:t>
            </a:r>
            <a:endParaRPr/>
          </a:p>
          <a:p>
            <a:pPr indent="0" lvl="0" marL="0" rtl="0" algn="l">
              <a:lnSpc>
                <a:spcPct val="115000"/>
              </a:lnSpc>
              <a:spcBef>
                <a:spcPts val="1800"/>
              </a:spcBef>
              <a:spcAft>
                <a:spcPts val="0"/>
              </a:spcAft>
              <a:buSzPts val="1100"/>
              <a:buNone/>
            </a:pPr>
            <a:r>
              <a:rPr lang="en-US">
                <a:solidFill>
                  <a:srgbClr val="222F3A"/>
                </a:solidFill>
                <a:highlight>
                  <a:srgbClr val="FFFFFF"/>
                </a:highlight>
              </a:rPr>
              <a:t>And an unknown number of potential migrants remain in Afghanistan, where many are still trying to complete the logistical and bureaucratic steps that would let them leave.</a:t>
            </a:r>
            <a:endParaRPr>
              <a:solidFill>
                <a:srgbClr val="222F3A"/>
              </a:solidFill>
              <a:highlight>
                <a:srgbClr val="FFFFFF"/>
              </a:highlight>
            </a:endParaRPr>
          </a:p>
          <a:p>
            <a:pPr indent="0" lvl="0" marL="0" rtl="0" algn="l">
              <a:lnSpc>
                <a:spcPct val="160000"/>
              </a:lnSpc>
              <a:spcBef>
                <a:spcPts val="1800"/>
              </a:spcBef>
              <a:spcAft>
                <a:spcPts val="0"/>
              </a:spcAft>
              <a:buSzPts val="1100"/>
              <a:buNone/>
            </a:pPr>
            <a:r>
              <a:rPr lang="en-US">
                <a:solidFill>
                  <a:srgbClr val="2A2A2A"/>
                </a:solidFill>
              </a:rPr>
              <a:t>Pentagon officials said Wednesday that the U.S.-led airlift evacuated nearly 125,000 Afghans overall, but the Biden administration has not said how many it expects to resettle in the United States.</a:t>
            </a:r>
            <a:endParaRPr>
              <a:solidFill>
                <a:srgbClr val="2A2A2A"/>
              </a:solidFill>
            </a:endParaRPr>
          </a:p>
          <a:p>
            <a:pPr indent="0" lvl="0" marL="0" rtl="0" algn="l">
              <a:lnSpc>
                <a:spcPct val="160000"/>
              </a:lnSpc>
              <a:spcBef>
                <a:spcPts val="0"/>
              </a:spcBef>
              <a:spcAft>
                <a:spcPts val="0"/>
              </a:spcAft>
              <a:buSzPts val="1100"/>
              <a:buNone/>
            </a:pPr>
            <a:r>
              <a:rPr lang="en-US">
                <a:solidFill>
                  <a:srgbClr val="2A2A2A"/>
                </a:solidFill>
              </a:rPr>
              <a:t>Gen. Mark A. Milley, chairman of the Joint Chiefs of Staff, </a:t>
            </a:r>
            <a:r>
              <a:rPr lang="en-US">
                <a:solidFill>
                  <a:srgbClr val="1955A5"/>
                </a:solidFill>
                <a:uFill>
                  <a:noFill/>
                </a:uFill>
                <a:hlinkClick r:id="rId15">
                  <a:extLst>
                    <a:ext uri="{A12FA001-AC4F-418D-AE19-62706E023703}">
                      <ahyp:hlinkClr val="tx"/>
                    </a:ext>
                  </a:extLst>
                </a:hlinkClick>
              </a:rPr>
              <a:t>told reporters</a:t>
            </a:r>
            <a:r>
              <a:rPr lang="en-US">
                <a:solidFill>
                  <a:srgbClr val="2A2A2A"/>
                </a:solidFill>
              </a:rPr>
              <a:t> Wednesday that approximately 43,000 Afghan evacuees are waiting at transit sites in Europe and the Middle East. </a:t>
            </a:r>
            <a:endParaRPr>
              <a:solidFill>
                <a:srgbClr val="444444"/>
              </a:solidFill>
              <a:highlight>
                <a:srgbClr val="FFFFFF"/>
              </a:highlight>
            </a:endParaRPr>
          </a:p>
          <a:p>
            <a:pPr indent="0" lvl="0" marL="0" rtl="0" algn="l">
              <a:lnSpc>
                <a:spcPct val="100000"/>
              </a:lnSpc>
              <a:spcBef>
                <a:spcPts val="0"/>
              </a:spcBef>
              <a:spcAft>
                <a:spcPts val="0"/>
              </a:spcAft>
              <a:buSzPts val="1400"/>
              <a:buNone/>
            </a:pPr>
            <a:r>
              <a:t/>
            </a:r>
            <a:endParaRPr>
              <a:solidFill>
                <a:srgbClr val="444444"/>
              </a:solidFill>
              <a:highlight>
                <a:srgbClr val="FFFFFF"/>
              </a:highlight>
            </a:endParaRPr>
          </a:p>
          <a:p>
            <a:pPr indent="0" lvl="0" marL="0" rtl="0" algn="l">
              <a:lnSpc>
                <a:spcPct val="100000"/>
              </a:lnSpc>
              <a:spcBef>
                <a:spcPts val="0"/>
              </a:spcBef>
              <a:spcAft>
                <a:spcPts val="0"/>
              </a:spcAft>
              <a:buSzPts val="1400"/>
              <a:buNone/>
            </a:pPr>
            <a:r>
              <a:rPr lang="en-US">
                <a:solidFill>
                  <a:srgbClr val="444444"/>
                </a:solidFill>
                <a:highlight>
                  <a:srgbClr val="FFFFFF"/>
                </a:highlight>
              </a:rPr>
              <a:t>Humanitarian parole is used to bring someone who is otherwise inadmissible into the United States for a temporary period of time due to an emergency.  You may apply for humanitarian parole if you have a compelling emergency and there is an urgent humanitarian reason or significant public benefit to allowing you to temporarily enter the United States.</a:t>
            </a:r>
            <a:endParaRPr>
              <a:solidFill>
                <a:srgbClr val="444444"/>
              </a:solidFill>
              <a:highlight>
                <a:srgbClr val="FFFFFF"/>
              </a:highlight>
            </a:endParaRPr>
          </a:p>
          <a:p>
            <a:pPr indent="0" lvl="0" marL="0" rtl="0" algn="l">
              <a:lnSpc>
                <a:spcPct val="100000"/>
              </a:lnSpc>
              <a:spcBef>
                <a:spcPts val="0"/>
              </a:spcBef>
              <a:spcAft>
                <a:spcPts val="0"/>
              </a:spcAft>
              <a:buSzPts val="1400"/>
              <a:buNone/>
            </a:pPr>
            <a:r>
              <a:t/>
            </a:r>
            <a:endParaRPr>
              <a:solidFill>
                <a:srgbClr val="44444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US">
                <a:solidFill>
                  <a:srgbClr val="444444"/>
                </a:solidFill>
                <a:highlight>
                  <a:srgbClr val="FFFFFF"/>
                </a:highlight>
              </a:rPr>
              <a:t>The Form I-94 provides proof of the beneficiary’s entry as a parolee and the date by which the beneficiary must depart the United States. Parole ends on the date the parole period expires, when the beneficiary departs the United States, or when the beneficiary acquires an immigration status, whichever occurs first.  </a:t>
            </a:r>
            <a:endParaRPr>
              <a:solidFill>
                <a:srgbClr val="444444"/>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US">
                <a:solidFill>
                  <a:srgbClr val="444444"/>
                </a:solidFill>
                <a:highlight>
                  <a:srgbClr val="FFFFFF"/>
                </a:highlight>
              </a:rPr>
              <a:t>Parole is not a legal immigration status and does not provide a path to legal immigration status. The beneficiary must take additional steps to ensure they remain legally present in the United States after their authorized period of parole has ended. Failure to maintain lawful presence throughout the parolee’s entire stay in the U.S. can have serious immigration consequences.</a:t>
            </a:r>
            <a:endParaRPr>
              <a:solidFill>
                <a:srgbClr val="444444"/>
              </a:solidFill>
              <a:highlight>
                <a:srgbClr val="FFFFFF"/>
              </a:highlight>
            </a:endParaRPr>
          </a:p>
          <a:p>
            <a:pPr indent="0" lvl="0" marL="0" rtl="0" algn="l">
              <a:lnSpc>
                <a:spcPct val="100000"/>
              </a:lnSpc>
              <a:spcBef>
                <a:spcPts val="1200"/>
              </a:spcBef>
              <a:spcAft>
                <a:spcPts val="0"/>
              </a:spcAft>
              <a:buSzPts val="1400"/>
              <a:buNone/>
            </a:pPr>
            <a:r>
              <a:t/>
            </a:r>
            <a:endParaRPr>
              <a:solidFill>
                <a:srgbClr val="444444"/>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79" name="Google Shape;179;gf92e9d96a5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f92e9d96a5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a:solidFill>
                  <a:srgbClr val="222F3A"/>
                </a:solidFill>
                <a:highlight>
                  <a:srgbClr val="FFFFFF"/>
                </a:highlight>
                <a:latin typeface="Georgia"/>
                <a:ea typeface="Georgia"/>
                <a:cs typeface="Georgia"/>
                <a:sym typeface="Georgia"/>
              </a:rPr>
              <a:t>Of the estimated 125,000 Afghans evacuated, 64,000 are already in the United States. Their first stop is at U.S. military bases, where their relocation paperwork is being processed while they are given access to medical screening and vaccinations.</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lang="en-US">
                <a:solidFill>
                  <a:srgbClr val="222F3A"/>
                </a:solidFill>
                <a:highlight>
                  <a:srgbClr val="FFFFFF"/>
                </a:highlight>
                <a:latin typeface="Georgia"/>
                <a:ea typeface="Georgia"/>
                <a:cs typeface="Georgia"/>
                <a:sym typeface="Georgia"/>
              </a:rPr>
              <a:t>Tens of thousands of other Afghans are being housed in temporary facilities in third countries while their applications are being processed.</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lang="en-US" sz="1250">
                <a:highlight>
                  <a:srgbClr val="FFFFFF"/>
                </a:highlight>
                <a:latin typeface="Droid Sans"/>
                <a:ea typeface="Droid Sans"/>
                <a:cs typeface="Droid Sans"/>
                <a:sym typeface="Droid Sans"/>
              </a:rPr>
              <a:t>The Pentagon has said all evacuees are tested for COVID-19 upon arriving at the Dulles International Airport in Washington.</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200"/>
              </a:spcBef>
              <a:spcAft>
                <a:spcPts val="0"/>
              </a:spcAft>
              <a:buSzPts val="1100"/>
              <a:buNone/>
            </a:pPr>
            <a:r>
              <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b="1" lang="en-US">
                <a:solidFill>
                  <a:srgbClr val="222F3A"/>
                </a:solidFill>
                <a:highlight>
                  <a:srgbClr val="FFFFFF"/>
                </a:highlight>
                <a:latin typeface="Georgia"/>
                <a:ea typeface="Georgia"/>
                <a:cs typeface="Georgia"/>
                <a:sym typeface="Georgia"/>
              </a:rPr>
              <a:t>Refugees in third countries</a:t>
            </a:r>
            <a:endParaRPr b="1">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lang="en-US">
                <a:solidFill>
                  <a:srgbClr val="222F3A"/>
                </a:solidFill>
                <a:highlight>
                  <a:srgbClr val="FFFFFF"/>
                </a:highlight>
                <a:latin typeface="Georgia"/>
                <a:ea typeface="Georgia"/>
                <a:cs typeface="Georgia"/>
                <a:sym typeface="Georgia"/>
              </a:rPr>
              <a:t>In early August, the State Department announced the new P-2 Direct Access Program for Afghans who worked for the U.S. government, U.S.-based nongovernmental organizations or American news organizations.</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lang="en-US">
                <a:solidFill>
                  <a:srgbClr val="222F3A"/>
                </a:solidFill>
                <a:highlight>
                  <a:srgbClr val="FFFFFF"/>
                </a:highlight>
                <a:latin typeface="Georgia"/>
                <a:ea typeface="Georgia"/>
                <a:cs typeface="Georgia"/>
                <a:sym typeface="Georgia"/>
              </a:rPr>
              <a:t>The program provides a straightforward path to the refugee resettlement process but the refugees must, on their own, first reach a third country where they can contact the State Department to begin the resettlement process.</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lang="en-US">
                <a:solidFill>
                  <a:srgbClr val="222F3A"/>
                </a:solidFill>
                <a:highlight>
                  <a:srgbClr val="FFFFFF"/>
                </a:highlight>
                <a:latin typeface="Georgia"/>
                <a:ea typeface="Georgia"/>
                <a:cs typeface="Georgia"/>
                <a:sym typeface="Georgia"/>
              </a:rPr>
              <a:t>According to DHS, the State Department is managing referrals to the refugee program, but there is no direct contact with the U.S. government prior to an applicant's departure from Afghanistan.</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lang="en-US">
                <a:solidFill>
                  <a:srgbClr val="222F3A"/>
                </a:solidFill>
                <a:highlight>
                  <a:srgbClr val="FFFFFF"/>
                </a:highlight>
                <a:latin typeface="Georgia"/>
                <a:ea typeface="Georgia"/>
                <a:cs typeface="Georgia"/>
                <a:sym typeface="Georgia"/>
              </a:rPr>
              <a:t>Approved applicants will then receive travel documents and resettle in the United States.</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lang="en-US">
                <a:solidFill>
                  <a:srgbClr val="222F3A"/>
                </a:solidFill>
                <a:highlight>
                  <a:srgbClr val="FFFFFF"/>
                </a:highlight>
                <a:latin typeface="Georgia"/>
                <a:ea typeface="Georgia"/>
                <a:cs typeface="Georgia"/>
                <a:sym typeface="Georgia"/>
              </a:rPr>
              <a:t>Under U.S. immigration law, refugees may apply for green cards to become permanent residents after one year in the United States. After five years of permanent residency, they can apply for U.S. citizenship.</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t/>
            </a:r>
            <a:endParaRPr>
              <a:solidFill>
                <a:srgbClr val="222F3A"/>
              </a:solidFill>
              <a:highlight>
                <a:srgbClr val="FFFFFF"/>
              </a:highlight>
              <a:latin typeface="Georgia"/>
              <a:ea typeface="Georgia"/>
              <a:cs typeface="Georgia"/>
              <a:sym typeface="Georgia"/>
            </a:endParaRPr>
          </a:p>
          <a:p>
            <a:pPr indent="0" lvl="0" marL="0" rtl="0" algn="l">
              <a:lnSpc>
                <a:spcPct val="115000"/>
              </a:lnSpc>
              <a:spcBef>
                <a:spcPts val="1800"/>
              </a:spcBef>
              <a:spcAft>
                <a:spcPts val="0"/>
              </a:spcAft>
              <a:buSzPts val="1100"/>
              <a:buNone/>
            </a:pPr>
            <a:r>
              <a:rPr lang="en-US">
                <a:solidFill>
                  <a:srgbClr val="222F3A"/>
                </a:solidFill>
                <a:highlight>
                  <a:srgbClr val="FFFFFF"/>
                </a:highlight>
                <a:latin typeface="Georgia"/>
                <a:ea typeface="Georgia"/>
                <a:cs typeface="Georgia"/>
                <a:sym typeface="Georgia"/>
              </a:rPr>
              <a:t>And an unknown number of potential migrants remain in Afghanistan, where many are still trying to complete the logistical and bureaucratic steps that would let them leave.</a:t>
            </a:r>
            <a:endParaRPr>
              <a:solidFill>
                <a:srgbClr val="222F3A"/>
              </a:solidFill>
              <a:highlight>
                <a:srgbClr val="FFFFFF"/>
              </a:highlight>
              <a:latin typeface="Georgia"/>
              <a:ea typeface="Georgia"/>
              <a:cs typeface="Georgia"/>
              <a:sym typeface="Georgia"/>
            </a:endParaRPr>
          </a:p>
          <a:p>
            <a:pPr indent="0" lvl="0" marL="0" rtl="0" algn="l">
              <a:lnSpc>
                <a:spcPct val="160000"/>
              </a:lnSpc>
              <a:spcBef>
                <a:spcPts val="1800"/>
              </a:spcBef>
              <a:spcAft>
                <a:spcPts val="0"/>
              </a:spcAft>
              <a:buSzPts val="1100"/>
              <a:buNone/>
            </a:pPr>
            <a:r>
              <a:t/>
            </a:r>
            <a:endParaRPr>
              <a:solidFill>
                <a:srgbClr val="2A2A2A"/>
              </a:solidFill>
              <a:latin typeface="Georgia"/>
              <a:ea typeface="Georgia"/>
              <a:cs typeface="Georgia"/>
              <a:sym typeface="Georgia"/>
            </a:endParaRPr>
          </a:p>
          <a:p>
            <a:pPr indent="0" lvl="0" marL="0" rtl="0" algn="l">
              <a:lnSpc>
                <a:spcPct val="160000"/>
              </a:lnSpc>
              <a:spcBef>
                <a:spcPts val="0"/>
              </a:spcBef>
              <a:spcAft>
                <a:spcPts val="0"/>
              </a:spcAft>
              <a:buSzPts val="1100"/>
              <a:buNone/>
            </a:pPr>
            <a:r>
              <a:rPr lang="en-US">
                <a:solidFill>
                  <a:srgbClr val="2A2A2A"/>
                </a:solidFill>
                <a:latin typeface="Georgia"/>
                <a:ea typeface="Georgia"/>
                <a:cs typeface="Georgia"/>
                <a:sym typeface="Georgia"/>
              </a:rPr>
              <a:t>Pentagon officials said Wednesday that the U.S.-led airlift evacuated nearly 125,000 Afghans overall, but the Biden administration has not said how many it expects to resettle in the United States.</a:t>
            </a:r>
            <a:endParaRPr>
              <a:solidFill>
                <a:srgbClr val="2A2A2A"/>
              </a:solidFill>
              <a:latin typeface="Georgia"/>
              <a:ea typeface="Georgia"/>
              <a:cs typeface="Georgia"/>
              <a:sym typeface="Georgia"/>
            </a:endParaRPr>
          </a:p>
          <a:p>
            <a:pPr indent="0" lvl="0" marL="0" rtl="0" algn="l">
              <a:lnSpc>
                <a:spcPct val="160000"/>
              </a:lnSpc>
              <a:spcBef>
                <a:spcPts val="0"/>
              </a:spcBef>
              <a:spcAft>
                <a:spcPts val="0"/>
              </a:spcAft>
              <a:buSzPts val="1100"/>
              <a:buNone/>
            </a:pPr>
            <a:r>
              <a:rPr lang="en-US">
                <a:solidFill>
                  <a:srgbClr val="2A2A2A"/>
                </a:solidFill>
                <a:latin typeface="Georgia"/>
                <a:ea typeface="Georgia"/>
                <a:cs typeface="Georgia"/>
                <a:sym typeface="Georgia"/>
              </a:rPr>
              <a:t>Gen. Mark A. Milley, chairman of the Joint Chiefs of Staff, </a:t>
            </a:r>
            <a:r>
              <a:rPr lang="en-US">
                <a:solidFill>
                  <a:srgbClr val="1955A5"/>
                </a:solidFill>
                <a:uFill>
                  <a:noFill/>
                </a:uFill>
                <a:latin typeface="Georgia"/>
                <a:ea typeface="Georgia"/>
                <a:cs typeface="Georgia"/>
                <a:sym typeface="Georgia"/>
                <a:hlinkClick r:id="rId2">
                  <a:extLst>
                    <a:ext uri="{A12FA001-AC4F-418D-AE19-62706E023703}">
                      <ahyp:hlinkClr val="tx"/>
                    </a:ext>
                  </a:extLst>
                </a:hlinkClick>
              </a:rPr>
              <a:t>told reporters</a:t>
            </a:r>
            <a:r>
              <a:rPr lang="en-US">
                <a:solidFill>
                  <a:srgbClr val="2A2A2A"/>
                </a:solidFill>
                <a:latin typeface="Georgia"/>
                <a:ea typeface="Georgia"/>
                <a:cs typeface="Georgia"/>
                <a:sym typeface="Georgia"/>
              </a:rPr>
              <a:t> Wednesday that approximately 43,000 Afghan evacuees are waiting at transit sites in Europe and the Middle East. </a:t>
            </a:r>
            <a:endParaRPr>
              <a:solidFill>
                <a:srgbClr val="2A2A2A"/>
              </a:solidFill>
              <a:latin typeface="Georgia"/>
              <a:ea typeface="Georgia"/>
              <a:cs typeface="Georgia"/>
              <a:sym typeface="Georgia"/>
            </a:endParaRPr>
          </a:p>
          <a:p>
            <a:pPr indent="0" lvl="0" marL="0" rtl="0" algn="l">
              <a:lnSpc>
                <a:spcPct val="100000"/>
              </a:lnSpc>
              <a:spcBef>
                <a:spcPts val="0"/>
              </a:spcBef>
              <a:spcAft>
                <a:spcPts val="0"/>
              </a:spcAft>
              <a:buSzPts val="1400"/>
              <a:buNone/>
            </a:pPr>
            <a:r>
              <a:t/>
            </a:r>
            <a:endParaRPr>
              <a:solidFill>
                <a:srgbClr val="444444"/>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444444"/>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en-US">
                <a:solidFill>
                  <a:srgbClr val="444444"/>
                </a:solidFill>
                <a:highlight>
                  <a:srgbClr val="FFFFFF"/>
                </a:highlight>
                <a:latin typeface="Arial"/>
                <a:ea typeface="Arial"/>
                <a:cs typeface="Arial"/>
                <a:sym typeface="Arial"/>
              </a:rPr>
              <a:t>Humanitarian parole is used to bring someone who is otherwise inadmissible into the United States for a temporary period of time due to an emergency.  You may apply for humanitarian parole if you have a compelling emergency and there is an urgent humanitarian reason or significant public benefit to allowing you to temporarily enter the United States.</a:t>
            </a:r>
            <a:endParaRPr>
              <a:solidFill>
                <a:srgbClr val="444444"/>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444444"/>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rgbClr val="444444"/>
                </a:solidFill>
                <a:highlight>
                  <a:srgbClr val="FFFFFF"/>
                </a:highlight>
                <a:latin typeface="Arial"/>
                <a:ea typeface="Arial"/>
                <a:cs typeface="Arial"/>
                <a:sym typeface="Arial"/>
              </a:rPr>
              <a:t>The Form I-94 provides proof of the beneficiary’s entry as a parolee and the date by which the beneficiary must depart the United States. Parole ends on the date the parole period expires, when the beneficiary departs the United States, or when the beneficiary acquires an immigration status, whichever occurs first.  </a:t>
            </a:r>
            <a:endParaRPr>
              <a:solidFill>
                <a:srgbClr val="444444"/>
              </a:solidFill>
              <a:highlight>
                <a:srgbClr val="FFFFFF"/>
              </a:highlight>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solidFill>
                  <a:srgbClr val="444444"/>
                </a:solidFill>
                <a:highlight>
                  <a:srgbClr val="FFFFFF"/>
                </a:highlight>
                <a:latin typeface="Arial"/>
                <a:ea typeface="Arial"/>
                <a:cs typeface="Arial"/>
                <a:sym typeface="Arial"/>
              </a:rPr>
              <a:t>Parole is not a legal immigration status and does not provide a path to legal immigration status. The beneficiary must take additional steps to ensure they remain legally present in the United States after their authorized period of parole has ended. Failure to maintain lawful presence throughout the parolee’s entire stay in the U.S. can have serious immigration consequences.</a:t>
            </a:r>
            <a:endParaRPr>
              <a:solidFill>
                <a:srgbClr val="444444"/>
              </a:solidFill>
              <a:highlight>
                <a:srgbClr val="FFFFFF"/>
              </a:highlight>
              <a:latin typeface="Arial"/>
              <a:ea typeface="Arial"/>
              <a:cs typeface="Arial"/>
              <a:sym typeface="Arial"/>
            </a:endParaRPr>
          </a:p>
          <a:p>
            <a:pPr indent="0" lvl="0" marL="0" rtl="0" algn="l">
              <a:lnSpc>
                <a:spcPct val="100000"/>
              </a:lnSpc>
              <a:spcBef>
                <a:spcPts val="1200"/>
              </a:spcBef>
              <a:spcAft>
                <a:spcPts val="0"/>
              </a:spcAft>
              <a:buSzPts val="1400"/>
              <a:buNone/>
            </a:pPr>
            <a:r>
              <a:t/>
            </a:r>
            <a:endParaRPr>
              <a:solidFill>
                <a:srgbClr val="444444"/>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0" name="Google Shape;190;gf92e9d96a5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f92e9d96a5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000">
                <a:solidFill>
                  <a:srgbClr val="5D5B5A"/>
                </a:solidFill>
                <a:highlight>
                  <a:srgbClr val="FFFFFF"/>
                </a:highlight>
                <a:latin typeface="Arial"/>
                <a:ea typeface="Arial"/>
                <a:cs typeface="Arial"/>
                <a:sym typeface="Arial"/>
              </a:rPr>
              <a:t>A aerial view of an area of Fort Bliss Army base in Texas is seen Friday, Sept. 10, 2021. The Biden administration provided the first public look inside the U.S. military base where Afghans airlifted out of Afghanistan are screened, amid questions about how the government is caring for the refugees and vetting them.</a:t>
            </a:r>
            <a:endParaRPr sz="1000">
              <a:solidFill>
                <a:srgbClr val="5D5B5A"/>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sz="1000">
              <a:solidFill>
                <a:srgbClr val="5D5B5A"/>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en-US" sz="1250">
                <a:highlight>
                  <a:srgbClr val="FFFFFF"/>
                </a:highlight>
                <a:latin typeface="Droid Sans"/>
                <a:ea typeface="Droid Sans"/>
                <a:cs typeface="Droid Sans"/>
                <a:sym typeface="Droid Sans"/>
              </a:rPr>
              <a:t>Nearly 10,000 Afghan evacuees are staying at the base while they undergo medical and security checks before being resettled in the United States.</a:t>
            </a:r>
            <a:endParaRPr sz="1250">
              <a:highlight>
                <a:srgbClr val="FFFFFF"/>
              </a:highlight>
              <a:latin typeface="Droid Sans"/>
              <a:ea typeface="Droid Sans"/>
              <a:cs typeface="Droid Sans"/>
              <a:sym typeface="Droid Sans"/>
            </a:endParaRPr>
          </a:p>
          <a:p>
            <a:pPr indent="0" lvl="0" marL="0" rtl="0" algn="l">
              <a:lnSpc>
                <a:spcPct val="115000"/>
              </a:lnSpc>
              <a:spcBef>
                <a:spcPts val="0"/>
              </a:spcBef>
              <a:spcAft>
                <a:spcPts val="0"/>
              </a:spcAft>
              <a:buSzPts val="1100"/>
              <a:buNone/>
            </a:pPr>
            <a:r>
              <a:rPr lang="en-US" sz="1250">
                <a:highlight>
                  <a:srgbClr val="FFFFFF"/>
                </a:highlight>
                <a:latin typeface="Droid Sans"/>
                <a:ea typeface="Droid Sans"/>
                <a:cs typeface="Droid Sans"/>
                <a:sym typeface="Droid Sans"/>
              </a:rPr>
              <a:t>The U.S. government spent two weeks building what it calls a village to house the Afghans on the base. It is a sprawling area with hundreds of air-conditioned tents used as dormitories and dining halls on scrubby dirt lots, landscape that in some ways resembled parts of the homeland they fled.</a:t>
            </a:r>
            <a:endParaRPr sz="1100">
              <a:solidFill>
                <a:srgbClr val="0A0908"/>
              </a:solidFill>
              <a:highlight>
                <a:srgbClr val="FFFFFF"/>
              </a:highlight>
              <a:latin typeface="Droid Serif"/>
              <a:ea typeface="Droid Serif"/>
              <a:cs typeface="Droid Serif"/>
              <a:sym typeface="Droid Serif"/>
            </a:endParaRPr>
          </a:p>
          <a:p>
            <a:pPr indent="0" lvl="0" marL="0" rtl="0" algn="l">
              <a:lnSpc>
                <a:spcPct val="115000"/>
              </a:lnSpc>
              <a:spcBef>
                <a:spcPts val="1200"/>
              </a:spcBef>
              <a:spcAft>
                <a:spcPts val="0"/>
              </a:spcAft>
              <a:buClr>
                <a:schemeClr val="dk1"/>
              </a:buClr>
              <a:buSzPts val="1100"/>
              <a:buFont typeface="Arial"/>
              <a:buNone/>
            </a:pPr>
            <a:r>
              <a:rPr lang="en-US" sz="1250">
                <a:highlight>
                  <a:srgbClr val="FFFFFF"/>
                </a:highlight>
                <a:latin typeface="Droid Sans"/>
                <a:ea typeface="Droid Sans"/>
                <a:cs typeface="Droid Sans"/>
                <a:sym typeface="Droid Sans"/>
              </a:rPr>
              <a:t>Under the program called “Operation Allies Welcome,” some 50,000 Afghans are expected to be admitted to the United States, including translators, drivers and others who helped the U.S. military during the 20-year war and who feared reprisals by the Taliban after they quickly seized power last month.</a:t>
            </a:r>
            <a:endParaRPr sz="1250">
              <a:highlight>
                <a:srgbClr val="FFFFFF"/>
              </a:highlight>
              <a:latin typeface="Droid Sans"/>
              <a:ea typeface="Droid Sans"/>
              <a:cs typeface="Droid Sans"/>
              <a:sym typeface="Droid Sans"/>
            </a:endParaRPr>
          </a:p>
          <a:p>
            <a:pPr indent="0" lvl="0" marL="0" rtl="0" algn="l">
              <a:lnSpc>
                <a:spcPct val="115000"/>
              </a:lnSpc>
              <a:spcBef>
                <a:spcPts val="1200"/>
              </a:spcBef>
              <a:spcAft>
                <a:spcPts val="0"/>
              </a:spcAft>
              <a:buClr>
                <a:schemeClr val="dk1"/>
              </a:buClr>
              <a:buSzPts val="1100"/>
              <a:buFont typeface="Arial"/>
              <a:buNone/>
            </a:pPr>
            <a:r>
              <a:rPr lang="en-US" sz="1250">
                <a:highlight>
                  <a:srgbClr val="FFFFFF"/>
                </a:highlight>
                <a:latin typeface="Droid Sans"/>
                <a:ea typeface="Droid Sans"/>
                <a:cs typeface="Droid Sans"/>
                <a:sym typeface="Droid Sans"/>
              </a:rPr>
              <a:t>Nearly 130,000 were airlifted out of Afghanistan in one of the largest mass evacuations in U.S. history. Many of those people are still in transit, undergoing security vetting and screening in other countries, including Germany, Spain, Kuwait and Qatar.</a:t>
            </a:r>
            <a:endParaRPr sz="1250">
              <a:highlight>
                <a:srgbClr val="FFFFFF"/>
              </a:highlight>
              <a:latin typeface="Droid Sans"/>
              <a:ea typeface="Droid Sans"/>
              <a:cs typeface="Droid Sans"/>
              <a:sym typeface="Droid Sans"/>
            </a:endParaRPr>
          </a:p>
          <a:p>
            <a:pPr indent="0" lvl="0" marL="0" rtl="0" algn="l">
              <a:lnSpc>
                <a:spcPct val="115000"/>
              </a:lnSpc>
              <a:spcBef>
                <a:spcPts val="1200"/>
              </a:spcBef>
              <a:spcAft>
                <a:spcPts val="0"/>
              </a:spcAft>
              <a:buClr>
                <a:schemeClr val="dk1"/>
              </a:buClr>
              <a:buSzPts val="1100"/>
              <a:buFont typeface="Arial"/>
              <a:buNone/>
            </a:pPr>
            <a:r>
              <a:rPr lang="en-US" sz="1250">
                <a:highlight>
                  <a:srgbClr val="FFFFFF"/>
                </a:highlight>
                <a:latin typeface="Droid Sans"/>
                <a:ea typeface="Droid Sans"/>
                <a:cs typeface="Droid Sans"/>
                <a:sym typeface="Droid Sans"/>
              </a:rPr>
              <a:t>Members of Congress have questioned whether the screening is thorough enough. Many of the Afghans who worked for the U.S. government have undergone years of vetting already before they were hired, and then again to apply for a special immigrant visa for U.S. allies.</a:t>
            </a:r>
            <a:endParaRPr sz="1250">
              <a:highlight>
                <a:srgbClr val="FFFFFF"/>
              </a:highlight>
              <a:latin typeface="Droid Sans"/>
              <a:ea typeface="Droid Sans"/>
              <a:cs typeface="Droid Sans"/>
              <a:sym typeface="Droid Sans"/>
            </a:endParaRPr>
          </a:p>
          <a:p>
            <a:pPr indent="0" lvl="0" marL="0" rtl="0" algn="l">
              <a:lnSpc>
                <a:spcPct val="115000"/>
              </a:lnSpc>
              <a:spcBef>
                <a:spcPts val="1200"/>
              </a:spcBef>
              <a:spcAft>
                <a:spcPts val="0"/>
              </a:spcAft>
              <a:buSzPts val="1100"/>
              <a:buNone/>
            </a:pPr>
            <a:r>
              <a:rPr lang="en-US" sz="1250">
                <a:highlight>
                  <a:srgbClr val="FFFFFF"/>
                </a:highlight>
                <a:latin typeface="Droid Sans"/>
                <a:ea typeface="Droid Sans"/>
                <a:cs typeface="Droid Sans"/>
                <a:sym typeface="Droid Sans"/>
              </a:rPr>
              <a:t>After they are released from the base, they will be aided by resettlement agencies in charge of placing the refugees. The agencies give priority to places where the refugees either have family already in the United States or there are Afghan immigrant communities with the resources to help them start a new life in a foreign land.</a:t>
            </a:r>
            <a:endParaRPr sz="1250">
              <a:highlight>
                <a:srgbClr val="FFFFFF"/>
              </a:highlight>
              <a:latin typeface="Droid Sans"/>
              <a:ea typeface="Droid Sans"/>
              <a:cs typeface="Droid Sans"/>
              <a:sym typeface="Droid Sans"/>
            </a:endParaRPr>
          </a:p>
          <a:p>
            <a:pPr indent="0" lvl="0" marL="0" rtl="0" algn="l">
              <a:lnSpc>
                <a:spcPct val="115000"/>
              </a:lnSpc>
              <a:spcBef>
                <a:spcPts val="1200"/>
              </a:spcBef>
              <a:spcAft>
                <a:spcPts val="0"/>
              </a:spcAft>
              <a:buSzPts val="1100"/>
              <a:buNone/>
            </a:pPr>
            <a:r>
              <a:t/>
            </a:r>
            <a:endParaRPr sz="1250">
              <a:highlight>
                <a:srgbClr val="FFFFFF"/>
              </a:highlight>
              <a:latin typeface="Droid Sans"/>
              <a:ea typeface="Droid Sans"/>
              <a:cs typeface="Droid Sans"/>
              <a:sym typeface="Droid Sans"/>
            </a:endParaRPr>
          </a:p>
          <a:p>
            <a:pPr indent="0" lvl="0" marL="0" rtl="0" algn="l">
              <a:lnSpc>
                <a:spcPct val="115000"/>
              </a:lnSpc>
              <a:spcBef>
                <a:spcPts val="120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250">
              <a:highlight>
                <a:srgbClr val="FFFFFF"/>
              </a:highlight>
              <a:latin typeface="Droid Sans"/>
              <a:ea typeface="Droid Sans"/>
              <a:cs typeface="Droid Sans"/>
              <a:sym typeface="Droid Sans"/>
            </a:endParaRPr>
          </a:p>
          <a:p>
            <a:pPr indent="0" lvl="0" marL="0" rtl="0" algn="l">
              <a:lnSpc>
                <a:spcPct val="100000"/>
              </a:lnSpc>
              <a:spcBef>
                <a:spcPts val="1200"/>
              </a:spcBef>
              <a:spcAft>
                <a:spcPts val="0"/>
              </a:spcAft>
              <a:buSzPts val="1400"/>
              <a:buNone/>
            </a:pPr>
            <a:r>
              <a:t/>
            </a:r>
            <a:endParaRPr sz="1250">
              <a:highlight>
                <a:srgbClr val="FFFFFF"/>
              </a:highlight>
              <a:latin typeface="Droid Sans"/>
              <a:ea typeface="Droid Sans"/>
              <a:cs typeface="Droid Sans"/>
              <a:sym typeface="Droid Sans"/>
            </a:endParaRPr>
          </a:p>
        </p:txBody>
      </p:sp>
      <p:sp>
        <p:nvSpPr>
          <p:cNvPr id="201" name="Google Shape;201;gf92e9d96a5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92e9d96a5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050">
                <a:latin typeface="Georgia"/>
                <a:ea typeface="Georgia"/>
                <a:cs typeface="Georgia"/>
                <a:sym typeface="Georgia"/>
              </a:rPr>
              <a:t>U.S. Military Police walk past Afghan refugees at the Fort McCoy U.S. Army base, Sept. 30, 2021, in Wisconsin. The fort is one of eight military installations that are temporarily housing Afghans who fled after the Taliban took over their country.</a:t>
            </a:r>
            <a:endParaRPr sz="1050">
              <a:latin typeface="Georgia"/>
              <a:ea typeface="Georgia"/>
              <a:cs typeface="Georgia"/>
              <a:sym typeface="Georgia"/>
            </a:endParaRPr>
          </a:p>
          <a:p>
            <a:pPr indent="0" lvl="0" marL="0" rtl="0" algn="l">
              <a:lnSpc>
                <a:spcPct val="100000"/>
              </a:lnSpc>
              <a:spcBef>
                <a:spcPts val="0"/>
              </a:spcBef>
              <a:spcAft>
                <a:spcPts val="0"/>
              </a:spcAft>
              <a:buSzPts val="1400"/>
              <a:buNone/>
            </a:pPr>
            <a:r>
              <a:t/>
            </a:r>
            <a:endParaRPr sz="1050">
              <a:latin typeface="Georgia"/>
              <a:ea typeface="Georgia"/>
              <a:cs typeface="Georgia"/>
              <a:sym typeface="Georgia"/>
            </a:endParaRPr>
          </a:p>
          <a:p>
            <a:pPr indent="0" lvl="0" marL="0" rtl="0" algn="l">
              <a:lnSpc>
                <a:spcPct val="100000"/>
              </a:lnSpc>
              <a:spcBef>
                <a:spcPts val="0"/>
              </a:spcBef>
              <a:spcAft>
                <a:spcPts val="0"/>
              </a:spcAft>
              <a:buSzPts val="1400"/>
              <a:buNone/>
            </a:pPr>
            <a:r>
              <a:rPr lang="en-US" sz="1050">
                <a:latin typeface="Georgia"/>
                <a:ea typeface="Georgia"/>
                <a:cs typeface="Georgia"/>
                <a:sym typeface="Georgia"/>
              </a:rPr>
              <a:t>Afghan refugees pick out clothes at an Afghan refugee camp at Joint Base McGuire Dix Lakehurst, N.J., Sept. 27, 2021. The camp currently holds approximately 9,400 Afghan refugees and has a capacity to hold up to 13,000.</a:t>
            </a:r>
            <a:endParaRPr sz="1050">
              <a:latin typeface="Georgia"/>
              <a:ea typeface="Georgia"/>
              <a:cs typeface="Georgia"/>
              <a:sym typeface="Georgia"/>
            </a:endParaRPr>
          </a:p>
          <a:p>
            <a:pPr indent="0" lvl="0" marL="0" rtl="0" algn="l">
              <a:lnSpc>
                <a:spcPct val="100000"/>
              </a:lnSpc>
              <a:spcBef>
                <a:spcPts val="0"/>
              </a:spcBef>
              <a:spcAft>
                <a:spcPts val="0"/>
              </a:spcAft>
              <a:buSzPts val="1400"/>
              <a:buNone/>
            </a:pPr>
            <a:r>
              <a:t/>
            </a:r>
            <a:endParaRPr sz="1050">
              <a:latin typeface="Georgia"/>
              <a:ea typeface="Georgia"/>
              <a:cs typeface="Georgia"/>
              <a:sym typeface="Georgia"/>
            </a:endParaRPr>
          </a:p>
          <a:p>
            <a:pPr indent="0" lvl="0" marL="0" rtl="0" algn="l">
              <a:lnSpc>
                <a:spcPct val="100000"/>
              </a:lnSpc>
              <a:spcBef>
                <a:spcPts val="0"/>
              </a:spcBef>
              <a:spcAft>
                <a:spcPts val="0"/>
              </a:spcAft>
              <a:buSzPts val="1400"/>
              <a:buNone/>
            </a:pPr>
            <a:r>
              <a:rPr lang="en-US" sz="1050">
                <a:latin typeface="Georgia"/>
                <a:ea typeface="Georgia"/>
                <a:cs typeface="Georgia"/>
                <a:sym typeface="Georgia"/>
              </a:rPr>
              <a:t>BREAK</a:t>
            </a:r>
            <a:endParaRPr sz="1050">
              <a:latin typeface="Georgia"/>
              <a:ea typeface="Georgia"/>
              <a:cs typeface="Georgia"/>
              <a:sym typeface="Georgia"/>
            </a:endParaRPr>
          </a:p>
        </p:txBody>
      </p:sp>
      <p:sp>
        <p:nvSpPr>
          <p:cNvPr id="214" name="Google Shape;214;gf92e9d96a5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US"/>
              <a:t>NOTE: Ask in chat how many people are forcibly displaced worldwide. </a:t>
            </a:r>
            <a:endParaRPr/>
          </a:p>
          <a:p>
            <a:pPr indent="0" lvl="0" marL="0" rtl="0" algn="l">
              <a:lnSpc>
                <a:spcPct val="115000"/>
              </a:lnSpc>
              <a:spcBef>
                <a:spcPts val="0"/>
              </a:spcBef>
              <a:spcAft>
                <a:spcPts val="0"/>
              </a:spcAft>
              <a:buClr>
                <a:schemeClr val="dk1"/>
              </a:buClr>
              <a:buSzPts val="1100"/>
              <a:buFont typeface="Arial"/>
              <a:buNone/>
            </a:pPr>
            <a:r>
              <a:rPr lang="en-US"/>
              <a:t>-The United Nations estimated there were 82.4 million people displaced worldwide at the end of 2020 – 26.4 million refugees.  45.7 million internally displaced people.  Unprecedented mass displacement.   (Click to go to therefugeeproject.org)</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US"/>
              <a:t>68% of all refugees and Venezualans displaced  come from just 5 countries: Syria, Venezuela, Afghanistan, South Sudan, Myanmar.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US"/>
              <a:t>5.6 million registered refugees from Syria - Colorado’s population is 5.7 million. </a:t>
            </a:r>
            <a:endParaRPr/>
          </a:p>
          <a:p>
            <a:pPr indent="0" lvl="0" marL="0" rtl="0" algn="l">
              <a:lnSpc>
                <a:spcPct val="115000"/>
              </a:lnSpc>
              <a:spcBef>
                <a:spcPts val="0"/>
              </a:spcBef>
              <a:spcAft>
                <a:spcPts val="0"/>
              </a:spcAft>
              <a:buSzPts val="1100"/>
              <a:buNone/>
            </a:pPr>
            <a:r>
              <a:t/>
            </a:r>
            <a:endParaRPr/>
          </a:p>
          <a:p>
            <a:pPr indent="0" lvl="0" marL="0" rtl="0" algn="l">
              <a:spcBef>
                <a:spcPts val="0"/>
              </a:spcBef>
              <a:spcAft>
                <a:spcPts val="0"/>
              </a:spcAft>
              <a:buClr>
                <a:schemeClr val="dk1"/>
              </a:buClr>
              <a:buSzPts val="1400"/>
              <a:buFont typeface="Arial"/>
              <a:buNone/>
            </a:pPr>
            <a:r>
              <a:rPr lang="en-US"/>
              <a:t>Turkey is currently hosting more refugees than any other country in the world, with over 3.5 million refugees,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US"/>
              <a:t>Developing countries hosted 85% of the world’s refugees.  The least developed countries provided asylum to a growing proportion, with 27 percent of the global total. These countries are facing severe structural impediments to sustainable development in addition to the challenges of large refugee flows.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UPDATE INFO BELOW:</a:t>
            </a:r>
            <a:endParaRPr/>
          </a:p>
          <a:p>
            <a:pPr indent="0" lvl="0" marL="0" rtl="0" algn="l">
              <a:lnSpc>
                <a:spcPct val="115000"/>
              </a:lnSpc>
              <a:spcBef>
                <a:spcPts val="0"/>
              </a:spcBef>
              <a:spcAft>
                <a:spcPts val="0"/>
              </a:spcAft>
              <a:buClr>
                <a:schemeClr val="dk1"/>
              </a:buClr>
              <a:buSzPts val="1100"/>
              <a:buFont typeface="Arial"/>
              <a:buNone/>
            </a:pPr>
            <a:r>
              <a:rPr lang="en-US"/>
              <a:t>Overall, the refugee population under UNHCR’s mandate increased by some 65 per cent over the past five years.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REFUGEES include individuals recognized under the 1951 Convention relating to the Status of Refugees, its 1967 Protocol, the 1969 Organization of African Unity (OAU) Convention Governing the Specific Aspects of Refugee Problems in Africa, the refugee definition contained in the 1984 Cartagena Declaration on Refugees as incorporated into national laws, those recognized in accordance with the UNHCR Statute, individuals granted complementary forms of protection, and those enjoying temporary protection. The refugee population also includes people in refugee-like situations.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PEOPLE IN REFUGEE-LIKE SITUATION refers to a category which is descriptive in nature and includes groups of people who are outside their country or territory of origin and who face protection risks similar to those of refugees, but for whom refugee status has, for practical or other reasons, not been ascertained.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ASYLUM-SEEKERS (with pending cases) are individuals who have sought international protection and whose claims for refugee status have not yet been determined. Those covered in this report refer to claimants whose individual applications were pending at the end of 2019, irrespective of when those claims may have been lodged.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VENEZUELANS DISPLACED ABROAD refers to persons of Venezuelan origin who are likely to be in need of international protection under the criteria contained in the Cartagena Declaration, but who have not applied for asylum in the country in which they are present. Regardless of status, Venezuelans displaced abroad require protection against forced returns, and access to basic services. UNHCR and the International Organization for Migration work together with this population by leading the Regional InterAgency Coordination Platform, which is aimed at strengthening the protection dimensions and consistent responses across the region in line with human rights standards.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INTERNALLY DISPLACED PERSONS (IDPs) are persons or groups of persons who have been forced or obliged to flee or to leave their homes or places of habitual residence, in particular as a result of, or in order to avoid the effects of armed conflict, situations of generalized violence, violations of human rights or natural or humanmade disasters, and who have not crossed an internationally recognized State border. For the purposes of UNHCR’s statistics, this population includes only conflict-generated IDPs to whom the Office extends protection and/or assistance. The IDP population also includes people in an IDP-like situation.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PEOPLE IN AN IDP-LIKE SITUATION refers to a category which is descriptive in nature and includes groups of people who are inside their country of nationality or habitual residence and who face protection risks similar to those of IDPs but who, for practical or other reasons, could not be reported as such.</a:t>
            </a:r>
            <a:endParaRPr/>
          </a:p>
        </p:txBody>
      </p:sp>
      <p:sp>
        <p:nvSpPr>
          <p:cNvPr id="227" name="Google Shape;227;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99b64ecd83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US"/>
              <a:t>The UNHCR is the organization responsible for evaluating a person’s claim to refugee status against these criteria.  In the United States, the term “refugee” is used to refer to someone who was given that status overseas by the UNHCR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United Nations was created following WWII in the hope that a strong international organization could prevent global conflicts in the future.  Ethnic cleansing and fear of genocide uprooted over 11 million people from their homes over the course of WWII.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United Nations High Commissioner for Refugees (UNHCR) was created to save lives and protect the rights of refugees and displaced people.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Read slide.</a:t>
            </a:r>
            <a:endParaRPr/>
          </a:p>
        </p:txBody>
      </p:sp>
      <p:sp>
        <p:nvSpPr>
          <p:cNvPr id="242" name="Google Shape;242;g99b64ecd83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99b64ecd8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4" name="Google Shape;254;g99b64ecd8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rural areas, many refugees live in camps.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biggest refugee settlement  in the world</a:t>
            </a:r>
            <a:r>
              <a:rPr lang="en-US"/>
              <a:t> is near Cox’s Bazaar in Bangladesh, where 700,000  Rohingya refugees live in 26 camps.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photo shown here is of a camp for Afghan refugees in Pakistan. </a:t>
            </a:r>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US" sz="1100">
                <a:solidFill>
                  <a:srgbClr val="595959"/>
                </a:solidFill>
                <a:latin typeface="Arial"/>
                <a:ea typeface="Arial"/>
                <a:cs typeface="Arial"/>
                <a:sym typeface="Arial"/>
              </a:rPr>
              <a:t>Many countries facing an influx of refugees have established refugee camps to provide temporary housing. Lacking a solution for the refugee crisis, these temporary facilities become long-term housing for many refugees. As a result, </a:t>
            </a:r>
            <a:r>
              <a:rPr b="1" lang="en-US" sz="1100">
                <a:solidFill>
                  <a:srgbClr val="595959"/>
                </a:solidFill>
                <a:latin typeface="Arial"/>
                <a:ea typeface="Arial"/>
                <a:cs typeface="Arial"/>
                <a:sym typeface="Arial"/>
              </a:rPr>
              <a:t>many refugees spend years or even decades in refugee camps</a:t>
            </a:r>
            <a:r>
              <a:rPr lang="en-US" sz="1100">
                <a:solidFill>
                  <a:srgbClr val="595959"/>
                </a:solidFill>
                <a:latin typeface="Arial"/>
                <a:ea typeface="Arial"/>
                <a:cs typeface="Arial"/>
                <a:sym typeface="Arial"/>
              </a:rPr>
              <a:t>. The refugees often are legally prohibited from obtaining employment. </a:t>
            </a:r>
            <a:r>
              <a:rPr b="1" lang="en-US" sz="1100">
                <a:solidFill>
                  <a:srgbClr val="595959"/>
                </a:solidFill>
                <a:latin typeface="Arial"/>
                <a:ea typeface="Arial"/>
                <a:cs typeface="Arial"/>
                <a:sym typeface="Arial"/>
              </a:rPr>
              <a:t>They must rely on aid from the United Nations and other organizations for their survival</a:t>
            </a:r>
            <a:r>
              <a:rPr lang="en-US" sz="1100">
                <a:solidFill>
                  <a:srgbClr val="595959"/>
                </a:solidFill>
                <a:latin typeface="Arial"/>
                <a:ea typeface="Arial"/>
                <a:cs typeface="Arial"/>
                <a:sym typeface="Arial"/>
              </a:rPr>
              <a:t>. </a:t>
            </a:r>
            <a:endParaRPr sz="1100">
              <a:solidFill>
                <a:srgbClr val="595959"/>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rgbClr val="595959"/>
                </a:solidFill>
                <a:latin typeface="Arial"/>
                <a:ea typeface="Arial"/>
                <a:cs typeface="Arial"/>
                <a:sym typeface="Arial"/>
              </a:rPr>
              <a:t>This study considers some of the impacts of living in a refugee camp and surviving solely on humanitarian aid. In particular, this study examines the structural dependency observed in the Sudanese refugee women in the Kakuma Refugee Camp in Kenya.”</a:t>
            </a:r>
            <a:endParaRPr sz="500"/>
          </a:p>
          <a:p>
            <a:pPr indent="0" lvl="0" marL="0" rtl="0" algn="l">
              <a:lnSpc>
                <a:spcPct val="115000"/>
              </a:lnSpc>
              <a:spcBef>
                <a:spcPts val="1200"/>
              </a:spcBef>
              <a:spcAft>
                <a:spcPts val="0"/>
              </a:spcAft>
              <a:buClr>
                <a:schemeClr val="dk1"/>
              </a:buClr>
              <a:buSzPts val="1100"/>
              <a:buFont typeface="Arial"/>
              <a:buNone/>
            </a:pPr>
            <a:r>
              <a:rPr lang="en-US" sz="1050">
                <a:highlight>
                  <a:schemeClr val="lt1"/>
                </a:highlight>
                <a:latin typeface="Arial"/>
                <a:ea typeface="Arial"/>
                <a:cs typeface="Arial"/>
                <a:sym typeface="Arial"/>
              </a:rPr>
              <a:t>Gladden, Jessica (2020) "System of Structural Dependency in the Sudanese Refugee Women of Kakuma Refugee Camp, Kenya," </a:t>
            </a:r>
            <a:r>
              <a:rPr i="1" lang="en-US" sz="1050">
                <a:highlight>
                  <a:schemeClr val="lt1"/>
                </a:highlight>
                <a:latin typeface="Arial"/>
                <a:ea typeface="Arial"/>
                <a:cs typeface="Arial"/>
                <a:sym typeface="Arial"/>
              </a:rPr>
              <a:t>The Journal of Sociology &amp; Social Welfare</a:t>
            </a:r>
            <a:r>
              <a:rPr lang="en-US" sz="1050">
                <a:highlight>
                  <a:schemeClr val="lt1"/>
                </a:highlight>
                <a:latin typeface="Arial"/>
                <a:ea typeface="Arial"/>
                <a:cs typeface="Arial"/>
                <a:sym typeface="Arial"/>
              </a:rPr>
              <a:t>: Vol. 47 : Iss. 1, Article 8.</a:t>
            </a:r>
            <a:endParaRPr/>
          </a:p>
          <a:p>
            <a:pPr indent="0" lvl="0" marL="0" rtl="0" algn="l">
              <a:lnSpc>
                <a:spcPct val="100000"/>
              </a:lnSpc>
              <a:spcBef>
                <a:spcPts val="120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65" name="Google Shape;26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f92e9d96a5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It’s very much a misconception that refugees live in camps only.  Actually, 60%+ live in cities (UNHCR).  Refugees in both scenarios face a number of risks.  </a:t>
            </a:r>
            <a:r>
              <a:rPr lang="en-US">
                <a:solidFill>
                  <a:srgbClr val="222222"/>
                </a:solidFill>
              </a:rPr>
              <a:t>Urban refugees may be vulnerable to exploitation, arrest or detention, and are often forced to compete with the poorest local workers for the worst jobs. The vast majority of refugees are not legally allowed to work in their host country.  Crowded conditions and a lack of resources in camps present a number of safety and health concerns.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photo is in Istanbul, Turkey.  Of the 3.5 million refugees being hosted in Turkey, about 130,000 are from Afghanistan. </a:t>
            </a:r>
            <a:r>
              <a:rPr i="1" lang="en-US">
                <a:highlight>
                  <a:srgbClr val="FFFFFF"/>
                </a:highlight>
              </a:rPr>
              <a:t>Afghans represent Turkey's largest community of irregular migrants, still growing despite forced repatriations, denied rights, and difficult living conditions</a:t>
            </a:r>
            <a:endParaRPr i="1">
              <a:highlight>
                <a:srgbClr val="FFFFFF"/>
              </a:highlight>
            </a:endParaRPr>
          </a:p>
          <a:p>
            <a:pPr indent="0" lvl="0" marL="0" rtl="0" algn="l">
              <a:spcBef>
                <a:spcPts val="0"/>
              </a:spcBef>
              <a:spcAft>
                <a:spcPts val="0"/>
              </a:spcAft>
              <a:buClr>
                <a:schemeClr val="dk1"/>
              </a:buClr>
              <a:buSzPts val="1400"/>
              <a:buFont typeface="Arial"/>
              <a:buNone/>
            </a:pPr>
            <a:r>
              <a:t/>
            </a:r>
            <a:endParaRPr i="1">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US">
                <a:highlight>
                  <a:srgbClr val="FFFFFF"/>
                </a:highlight>
              </a:rPr>
              <a:t>This spot is where Afghan migrants seek daily jobs every morning. Job hunting begins before dawn: if they are lucky enough, a car will arrive to pick them up. If not, tomorrow morning they will be back, because daily job hunting never ends.</a:t>
            </a:r>
            <a:endParaRPr>
              <a:highlight>
                <a:srgbClr val="FFFFFF"/>
              </a:highlight>
            </a:endParaRPr>
          </a:p>
          <a:p>
            <a:pPr indent="0" lvl="0" marL="0" rtl="0" algn="l">
              <a:spcBef>
                <a:spcPts val="800"/>
              </a:spcBef>
              <a:spcAft>
                <a:spcPts val="0"/>
              </a:spcAft>
              <a:buClr>
                <a:schemeClr val="dk1"/>
              </a:buClr>
              <a:buSzPts val="1400"/>
              <a:buFont typeface="Arial"/>
              <a:buNone/>
            </a:pPr>
            <a:r>
              <a:rPr lang="en-US">
                <a:highlight>
                  <a:srgbClr val="FFFFFF"/>
                </a:highlight>
              </a:rPr>
              <a:t>One of the men interviewed  works at construction sites 12 hours a day and getting paid 70 Turkish liras (11 Euros) for a work day.</a:t>
            </a:r>
            <a:endParaRPr i="1">
              <a:highlight>
                <a:srgbClr val="FFFFFF"/>
              </a:highlight>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6" name="Google Shape;276;gf92e9d96a5_0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A frequently quoted statistic is that the average amt of time a refugee spends in exile is 17 years. We don’t actually have an accurate statistic.  What we do know is that over half of all refugees have been in exile for over 5 years, and 2/3 of those have been in exile for over 10 years (all the way up to 55 years in a few very protracted situations, such as Western Sahara. (http://blogs.worldbank.org/dev4peace/how-many-years-do-refugees-stay-exile)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The ultimate goal of the UNHCR is to find solutions that allow refugees to rebuild their lives.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CLICK</a:t>
            </a:r>
            <a:endParaRPr/>
          </a:p>
          <a:p>
            <a:pPr indent="0" lvl="0" marL="0" rtl="0" algn="l">
              <a:lnSpc>
                <a:spcPct val="115000"/>
              </a:lnSpc>
              <a:spcBef>
                <a:spcPts val="0"/>
              </a:spcBef>
              <a:spcAft>
                <a:spcPts val="0"/>
              </a:spcAft>
              <a:buClr>
                <a:schemeClr val="dk1"/>
              </a:buClr>
              <a:buSzPts val="1100"/>
              <a:buFont typeface="Arial"/>
              <a:buNone/>
            </a:pPr>
            <a:r>
              <a:rPr lang="en-US"/>
              <a:t>1. Voluntary Repatriation to the home country is the best solution as soon as it is safe to do so.</a:t>
            </a:r>
            <a:endParaRPr/>
          </a:p>
          <a:p>
            <a:pPr indent="0" lvl="0" marL="0" rtl="0" algn="l">
              <a:lnSpc>
                <a:spcPct val="115000"/>
              </a:lnSpc>
              <a:spcBef>
                <a:spcPts val="0"/>
              </a:spcBef>
              <a:spcAft>
                <a:spcPts val="0"/>
              </a:spcAft>
              <a:buClr>
                <a:schemeClr val="dk1"/>
              </a:buClr>
              <a:buSzPts val="1100"/>
              <a:buFont typeface="Arial"/>
              <a:buNone/>
            </a:pPr>
            <a:r>
              <a:rPr b="1" lang="en-US"/>
              <a:t>Millions of refugees dream of going home. As the durable solution of choice for the largest number of refugees, voluntary repatriation in safety and dignity requires the full commitment of the country of origin to help reintegrate its own people. </a:t>
            </a:r>
            <a:r>
              <a:rPr lang="en-US"/>
              <a:t>It also needs the continuing support of the international community through the crucial post-conflict phase to ensure that those who make the brave decision to go home can rebuild their lives in a stable environment.</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CLICK</a:t>
            </a:r>
            <a:endParaRPr/>
          </a:p>
          <a:p>
            <a:pPr indent="0" lvl="0" marL="0" rtl="0" algn="l">
              <a:lnSpc>
                <a:spcPct val="115000"/>
              </a:lnSpc>
              <a:spcBef>
                <a:spcPts val="0"/>
              </a:spcBef>
              <a:spcAft>
                <a:spcPts val="0"/>
              </a:spcAft>
              <a:buClr>
                <a:schemeClr val="dk1"/>
              </a:buClr>
              <a:buSzPts val="1100"/>
              <a:buFont typeface="Arial"/>
              <a:buNone/>
            </a:pPr>
            <a:r>
              <a:rPr lang="en-US"/>
              <a:t>2. Integration into the host country is the next-best option as social and cultural conditions may be similar to the home country. </a:t>
            </a:r>
            <a:r>
              <a:rPr b="1" lang="en-US"/>
              <a:t>Millions of refugees around the world live year after year with little hope of ever returning home. Some cannot because their countries are engulfed by endless conflict or because they fear persecution if they were to return. </a:t>
            </a:r>
            <a:r>
              <a:rPr lang="en-US"/>
              <a:t> Legal local integration requires that the host country offer permanent residence and legal employment options to the refugee.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CLICK</a:t>
            </a:r>
            <a:endParaRPr/>
          </a:p>
          <a:p>
            <a:pPr indent="0" lvl="0" marL="0" rtl="0" algn="l">
              <a:lnSpc>
                <a:spcPct val="115000"/>
              </a:lnSpc>
              <a:spcBef>
                <a:spcPts val="0"/>
              </a:spcBef>
              <a:spcAft>
                <a:spcPts val="0"/>
              </a:spcAft>
              <a:buClr>
                <a:schemeClr val="dk1"/>
              </a:buClr>
              <a:buSzPts val="1100"/>
              <a:buFont typeface="Arial"/>
              <a:buNone/>
            </a:pPr>
            <a:r>
              <a:rPr lang="en-US"/>
              <a:t>3. The third option is resettlement. </a:t>
            </a:r>
            <a:r>
              <a:rPr lang="en-US">
                <a:latin typeface="Work Sans"/>
                <a:ea typeface="Work Sans"/>
                <a:cs typeface="Work Sans"/>
                <a:sym typeface="Work Sans"/>
              </a:rPr>
              <a:t>In the refugee status determination process, the UNHCR identifies the most vulnerable refugees.  Vulnerability categories include victims of torture, women and children on their own, and people with pressing medical concerns that are unable to be addressed in the host country.  These are the refugees who are referred for resettlement. </a:t>
            </a:r>
            <a:r>
              <a:rPr lang="en-US" sz="1150">
                <a:solidFill>
                  <a:srgbClr val="222222"/>
                </a:solidFill>
                <a:highlight>
                  <a:srgbClr val="FFFFFF"/>
                </a:highlight>
              </a:rPr>
              <a:t>Resettlement is the transfer of refugees from a host country to another State that has agreed to admit them and ultimately grant them permanent settlement. Approximately</a:t>
            </a:r>
            <a:r>
              <a:rPr lang="en-US"/>
              <a:t> 8 percent of refugees are referred for resettlement, but less than one half of 1% worldwide are ever resettled in a third country.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CLICK</a:t>
            </a:r>
            <a:endParaRPr/>
          </a:p>
          <a:p>
            <a:pPr indent="0" lvl="0" marL="0" rtl="0" algn="l">
              <a:lnSpc>
                <a:spcPct val="115000"/>
              </a:lnSpc>
              <a:spcBef>
                <a:spcPts val="0"/>
              </a:spcBef>
              <a:spcAft>
                <a:spcPts val="0"/>
              </a:spcAft>
              <a:buClr>
                <a:schemeClr val="dk1"/>
              </a:buClr>
              <a:buSzPts val="1100"/>
              <a:buFont typeface="Arial"/>
              <a:buNone/>
            </a:pPr>
            <a:r>
              <a:rPr lang="en-US"/>
              <a:t>There are approximately 30 countries who offer resettlement to refugees, the top ones being Canada, the U.S., Australia, the Nordic countries, and other Western European countries.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7" name="Google Shape;28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ea5dfdf62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3" name="Google Shape;93;gea5dfdf62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8c59bc649f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The US has been resettling refugees since WWII, and a resettlement program became part of US law in 1980.  Between 1980 and 2017, the U.S. was the top resettlement country in the world, resettling approximately 75,000 people a year for a total of over 3 million people.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green line in the graph shows the number of refugees resettled in the US each year, contrasted against the blue line, which is the numbers of refugees resettled by all other resettlement countries combined.  As you can see, our role in resettlement shifted dramatically in 2017, when for the first time, the number of folks resettled by us dropped sharply below all other countries.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2018, Canada became the top resettlement country in the world.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  The amount of refugees allowed into our country in any given year is set by presidential determination, meaning that the president and their administration has total authority on the matter.  In 2016 the  administration set the quota at 85,000 refugees and that’s how many we brought in.  The first year of the Trump administration represented the smallest number of refugees admitted into this country since WWII.  And the numbers have been set lower each year.</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CLICK:  The amount of refugees allowed into our country in any given year is set by presidential determination, meaning that the president and their administration has total authority on the matter.  In 2016 the  administration set the quota at 85,000 refugees and that’s how many we brought in.  The first year of the Trump administration represented the smallest number of refugees admitted into this country since WWII.  And the numbers have been set lower each year.</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In 2020, the administration set a ceiling of only 18,000 refugees.  And that was pre-pandemic.  Refugee admissions to the US were halted between March and June.  Last year less than 12,000 refugees have found new homes here.</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highlight>
                  <a:srgbClr val="F5F5F5"/>
                </a:highlight>
              </a:rPr>
              <a:t>CLICK</a:t>
            </a:r>
            <a:endParaRPr>
              <a:highlight>
                <a:srgbClr val="F5F5F5"/>
              </a:highlight>
            </a:endParaRPr>
          </a:p>
          <a:p>
            <a:pPr indent="0" lvl="0" marL="0" rtl="0" algn="l">
              <a:spcBef>
                <a:spcPts val="0"/>
              </a:spcBef>
              <a:spcAft>
                <a:spcPts val="0"/>
              </a:spcAft>
              <a:buClr>
                <a:schemeClr val="dk1"/>
              </a:buClr>
              <a:buSzPts val="1400"/>
              <a:buFont typeface="Arial"/>
              <a:buNone/>
            </a:pPr>
            <a:r>
              <a:t/>
            </a:r>
            <a:endParaRPr>
              <a:highlight>
                <a:srgbClr val="F5F5F5"/>
              </a:highlight>
            </a:endParaRPr>
          </a:p>
          <a:p>
            <a:pPr indent="0" lvl="0" marL="0" rtl="0" algn="l">
              <a:spcBef>
                <a:spcPts val="0"/>
              </a:spcBef>
              <a:spcAft>
                <a:spcPts val="0"/>
              </a:spcAft>
              <a:buClr>
                <a:schemeClr val="dk1"/>
              </a:buClr>
              <a:buSzPts val="1400"/>
              <a:buFont typeface="Arial"/>
              <a:buNone/>
            </a:pPr>
            <a:r>
              <a:rPr lang="en-US">
                <a:highlight>
                  <a:srgbClr val="F5F5F5"/>
                </a:highlight>
              </a:rPr>
              <a:t>Thank goodness the tides have changed and there is renewed administrative support for the US resettlement program. </a:t>
            </a:r>
            <a:br>
              <a:rPr lang="en-US">
                <a:highlight>
                  <a:srgbClr val="F5F5F5"/>
                </a:highlight>
              </a:rPr>
            </a:br>
            <a:r>
              <a:rPr lang="en-US">
                <a:highlight>
                  <a:srgbClr val="F5F5F5"/>
                </a:highlight>
              </a:rPr>
              <a:t>The pres. determination for this year under the Biden administration was set at 62,500 refugees, with a promise to increase that to 125,000 people next year.</a:t>
            </a:r>
            <a:endParaRPr>
              <a:highlight>
                <a:srgbClr val="F5F5F5"/>
              </a:highlight>
            </a:endParaRPr>
          </a:p>
          <a:p>
            <a:pPr indent="0" lvl="0" marL="0" rtl="0" algn="l">
              <a:spcBef>
                <a:spcPts val="0"/>
              </a:spcBef>
              <a:spcAft>
                <a:spcPts val="0"/>
              </a:spcAft>
              <a:buClr>
                <a:schemeClr val="dk1"/>
              </a:buClr>
              <a:buSzPts val="1400"/>
              <a:buFont typeface="Arial"/>
              <a:buNone/>
            </a:pPr>
            <a:r>
              <a:t/>
            </a:r>
            <a:endParaRPr>
              <a:highlight>
                <a:srgbClr val="F5F5F5"/>
              </a:highlight>
            </a:endParaRPr>
          </a:p>
          <a:p>
            <a:pPr indent="0" lvl="0" marL="0" rtl="0" algn="l">
              <a:spcBef>
                <a:spcPts val="0"/>
              </a:spcBef>
              <a:spcAft>
                <a:spcPts val="0"/>
              </a:spcAft>
              <a:buClr>
                <a:schemeClr val="dk1"/>
              </a:buClr>
              <a:buSzPts val="1400"/>
              <a:buFont typeface="Arial"/>
              <a:buNone/>
            </a:pPr>
            <a:r>
              <a:rPr lang="en-US">
                <a:highlight>
                  <a:srgbClr val="F5F5F5"/>
                </a:highlight>
              </a:rPr>
              <a:t>This presents an amazng opportunity that comes along with daunting challenges.  In 2016, our office resettled about 600 refugees with over 50 staff members.  Last year, we resettled only about 100 people with about 20 staff members.  This provides you with a microcosm glimpse of what has happened to all refugee processing and services associated with the US resettlement program - staffing and therefore capacity has been decimated over the last 4 years.</a:t>
            </a:r>
            <a:endParaRPr>
              <a:highlight>
                <a:srgbClr val="F5F5F5"/>
              </a:highlight>
            </a:endParaRPr>
          </a:p>
          <a:p>
            <a:pPr indent="0" lvl="0" marL="0" rtl="0" algn="l">
              <a:spcBef>
                <a:spcPts val="0"/>
              </a:spcBef>
              <a:spcAft>
                <a:spcPts val="0"/>
              </a:spcAft>
              <a:buClr>
                <a:schemeClr val="dk1"/>
              </a:buClr>
              <a:buSzPts val="1400"/>
              <a:buFont typeface="Arial"/>
              <a:buNone/>
            </a:pPr>
            <a:r>
              <a:t/>
            </a:r>
            <a:endParaRPr>
              <a:highlight>
                <a:srgbClr val="F5F5F5"/>
              </a:highlight>
            </a:endParaRPr>
          </a:p>
          <a:p>
            <a:pPr indent="0" lvl="0" marL="0" rtl="0" algn="l">
              <a:spcBef>
                <a:spcPts val="0"/>
              </a:spcBef>
              <a:spcAft>
                <a:spcPts val="0"/>
              </a:spcAft>
              <a:buClr>
                <a:schemeClr val="dk1"/>
              </a:buClr>
              <a:buSzPts val="1400"/>
              <a:buFont typeface="Arial"/>
              <a:buNone/>
            </a:pPr>
            <a:r>
              <a:rPr lang="en-US">
                <a:highlight>
                  <a:srgbClr val="F5F5F5"/>
                </a:highlight>
              </a:rPr>
              <a:t>The challenge of attempting to resettle larger numbers of refugees than ever before NEXT YEAR while we are still just beginning to rebuild capacity is where you come in.</a:t>
            </a:r>
            <a:endParaRPr>
              <a:highlight>
                <a:srgbClr val="F5F5F5"/>
              </a:highlight>
            </a:endParaRPr>
          </a:p>
          <a:p>
            <a:pPr indent="0" lvl="0" marL="0" rtl="0" algn="l">
              <a:spcBef>
                <a:spcPts val="0"/>
              </a:spcBef>
              <a:spcAft>
                <a:spcPts val="0"/>
              </a:spcAft>
              <a:buClr>
                <a:schemeClr val="dk1"/>
              </a:buClr>
              <a:buSzPts val="1400"/>
              <a:buFont typeface="Arial"/>
              <a:buNone/>
            </a:pPr>
            <a:r>
              <a:t/>
            </a:r>
            <a:endParaRPr>
              <a:highlight>
                <a:srgbClr val="F5F5F5"/>
              </a:highlight>
            </a:endParaRPr>
          </a:p>
          <a:p>
            <a:pPr indent="0" lvl="0" marL="0" rtl="0" algn="l">
              <a:spcBef>
                <a:spcPts val="0"/>
              </a:spcBef>
              <a:spcAft>
                <a:spcPts val="0"/>
              </a:spcAft>
              <a:buClr>
                <a:schemeClr val="dk1"/>
              </a:buClr>
              <a:buSzPts val="1400"/>
              <a:buFont typeface="Arial"/>
              <a:buNone/>
            </a:pPr>
            <a:r>
              <a:rPr lang="en-US">
                <a:highlight>
                  <a:srgbClr val="F5F5F5"/>
                </a:highlight>
              </a:rPr>
              <a:t>In Feb Biden signed an Executive Order to Rebuild and Enhance programs to resettle refugees.  “ To meet the challenges of restoring and expanding USRAP, the United States must innovate, including by effectively employing technology and capitalizing on community and private sponsorship of refugees, while continuing to partner with resettlement agencies for reception and placement.”</a:t>
            </a:r>
            <a:br>
              <a:rPr lang="en-US">
                <a:highlight>
                  <a:srgbClr val="F5F5F5"/>
                </a:highlight>
              </a:rPr>
            </a:br>
            <a:endParaRPr>
              <a:highlight>
                <a:srgbClr val="F5F5F5"/>
              </a:highlight>
            </a:endParaRPr>
          </a:p>
          <a:p>
            <a:pPr indent="0" lvl="0" marL="0" rtl="0" algn="l">
              <a:spcBef>
                <a:spcPts val="0"/>
              </a:spcBef>
              <a:spcAft>
                <a:spcPts val="0"/>
              </a:spcAft>
              <a:buClr>
                <a:schemeClr val="dk1"/>
              </a:buClr>
              <a:buSzPts val="1400"/>
              <a:buFont typeface="Arial"/>
              <a:buNone/>
            </a:pPr>
            <a:r>
              <a:rPr lang="en-US">
                <a:highlight>
                  <a:srgbClr val="F5F5F5"/>
                </a:highlight>
              </a:rPr>
              <a:t>We’ll talk more about what that looks like momentarily.</a:t>
            </a:r>
            <a:endParaRPr>
              <a:highlight>
                <a:srgbClr val="F5F5F5"/>
              </a:highlight>
            </a:endParaRPr>
          </a:p>
          <a:p>
            <a:pPr indent="0" lvl="0" marL="0" rtl="0" algn="l">
              <a:lnSpc>
                <a:spcPct val="100000"/>
              </a:lnSpc>
              <a:spcBef>
                <a:spcPts val="0"/>
              </a:spcBef>
              <a:spcAft>
                <a:spcPts val="0"/>
              </a:spcAft>
              <a:buSzPts val="1400"/>
              <a:buNone/>
            </a:pPr>
            <a:r>
              <a:t/>
            </a:r>
            <a:endParaRPr/>
          </a:p>
        </p:txBody>
      </p:sp>
      <p:sp>
        <p:nvSpPr>
          <p:cNvPr id="301" name="Google Shape;301;g8c59bc649f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f286f1ee80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latin typeface="Work Sans"/>
                <a:ea typeface="Work Sans"/>
                <a:cs typeface="Work Sans"/>
                <a:sym typeface="Work Sans"/>
              </a:rPr>
              <a:t>In fact, of the 3 million refugees resettled in our country, not a single one has committed a fatal act of terrorism.</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latin typeface="Work Sans"/>
                <a:ea typeface="Work Sans"/>
                <a:cs typeface="Work Sans"/>
                <a:sym typeface="Work Sans"/>
              </a:rPr>
              <a:t>This is partly due to the fact that refugees are the most thoroughly vetted population that is allowed entry into our country.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b="0" lang="en-US" sz="1200">
                <a:solidFill>
                  <a:schemeClr val="dk1"/>
                </a:solidFill>
                <a:latin typeface="Work Sans"/>
                <a:ea typeface="Work Sans"/>
                <a:cs typeface="Work Sans"/>
                <a:sym typeface="Work Sans"/>
              </a:rPr>
              <a:t>Min 2 year process,</a:t>
            </a:r>
            <a:r>
              <a:rPr lang="en-US">
                <a:latin typeface="Work Sans"/>
                <a:ea typeface="Work Sans"/>
                <a:cs typeface="Work Sans"/>
                <a:sym typeface="Work Sans"/>
              </a:rPr>
              <a:t> often</a:t>
            </a:r>
            <a:r>
              <a:rPr b="0" lang="en-US" sz="1200">
                <a:solidFill>
                  <a:schemeClr val="dk1"/>
                </a:solidFill>
                <a:latin typeface="Work Sans"/>
                <a:ea typeface="Work Sans"/>
                <a:cs typeface="Work Sans"/>
                <a:sym typeface="Work Sans"/>
              </a:rPr>
              <a:t> much longer</a:t>
            </a:r>
            <a:endParaRPr b="0" sz="1200">
              <a:solidFill>
                <a:schemeClr val="dk1"/>
              </a:solidFill>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latin typeface="Work Sans"/>
                <a:ea typeface="Work Sans"/>
                <a:cs typeface="Work Sans"/>
                <a:sym typeface="Work Sans"/>
              </a:rPr>
              <a:t>In the refugee status determination process, the UNHCR identifies the most vulnerable refugees.  Vulnerability categories include victims of torture, women and children on their own, and people with pressing medical concerns that are unable to be addressed in the host country.  These are the refugees who are referred for resettlement.  Refugees who are referred to the U.S. resettlement program first undergo extensive screening by:</a:t>
            </a:r>
            <a:endParaRPr b="0" sz="1200">
              <a:solidFill>
                <a:schemeClr val="dk1"/>
              </a:solidFill>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b="0" lang="en-US" sz="1200">
                <a:solidFill>
                  <a:schemeClr val="dk1"/>
                </a:solidFill>
                <a:latin typeface="Work Sans"/>
                <a:ea typeface="Work Sans"/>
                <a:cs typeface="Work Sans"/>
                <a:sym typeface="Work Sans"/>
              </a:rPr>
              <a:t>The National Counterterrorism Center </a:t>
            </a:r>
            <a:endParaRPr b="0" sz="1200">
              <a:solidFill>
                <a:schemeClr val="dk1"/>
              </a:solidFill>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latin typeface="Work Sans"/>
                <a:ea typeface="Work Sans"/>
                <a:cs typeface="Work Sans"/>
                <a:sym typeface="Work Sans"/>
              </a:rPr>
              <a:t>Department of Homeland Security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latin typeface="Work Sans"/>
                <a:ea typeface="Work Sans"/>
                <a:cs typeface="Work Sans"/>
                <a:sym typeface="Work Sans"/>
              </a:rPr>
              <a:t>The US Department of State</a:t>
            </a:r>
            <a:br>
              <a:rPr b="0" lang="en-US" sz="1200">
                <a:solidFill>
                  <a:schemeClr val="dk1"/>
                </a:solidFill>
                <a:latin typeface="Work Sans"/>
                <a:ea typeface="Work Sans"/>
                <a:cs typeface="Work Sans"/>
                <a:sym typeface="Work Sans"/>
              </a:rPr>
            </a:br>
            <a:r>
              <a:rPr b="0" lang="en-US" sz="1200">
                <a:solidFill>
                  <a:schemeClr val="dk1"/>
                </a:solidFill>
                <a:latin typeface="Work Sans"/>
                <a:ea typeface="Work Sans"/>
                <a:cs typeface="Work Sans"/>
                <a:sym typeface="Work Sans"/>
              </a:rPr>
              <a:t>Federal Bureau of Investigation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latin typeface="Work Sans"/>
                <a:ea typeface="Work Sans"/>
                <a:cs typeface="Work Sans"/>
                <a:sym typeface="Work Sans"/>
              </a:rPr>
              <a:t>Then US Citizenship and Immigration Services.</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latin typeface="Work Sans"/>
                <a:ea typeface="Work Sans"/>
                <a:cs typeface="Work Sans"/>
                <a:sym typeface="Work Sans"/>
              </a:rPr>
              <a:t>At that point they undergo a thorough medical screening and recurrent vetting, with additional screening by the Dept of Defense.</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latin typeface="Work Sans"/>
                <a:ea typeface="Work Sans"/>
                <a:cs typeface="Work Sans"/>
                <a:sym typeface="Work Sans"/>
              </a:rPr>
              <a:t>Once they are accepted for resettlement in the US, a location is chosen and the refugee attends cultural orientation classes to prepare them for their new home.</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t>The International Organization for Migration (an agency of the UN) buys the plane tickets for the refugee to get to the US.  The cost of the tickets is an interest-free lloan to the refugee, who has to start repaying it 6 months after arrival.</a:t>
            </a:r>
            <a:endParaRPr/>
          </a:p>
          <a:p>
            <a:pPr indent="0" lvl="0" marL="0" rtl="0" algn="l">
              <a:lnSpc>
                <a:spcPct val="100000"/>
              </a:lnSpc>
              <a:spcBef>
                <a:spcPts val="0"/>
              </a:spcBef>
              <a:spcAft>
                <a:spcPts val="0"/>
              </a:spcAft>
              <a:buSzPts val="1400"/>
              <a:buNone/>
            </a:pPr>
            <a:r>
              <a:t/>
            </a:r>
            <a:endParaRPr/>
          </a:p>
          <a:p>
            <a:pPr indent="-304800" lvl="0" marL="457200" rtl="0" algn="l">
              <a:lnSpc>
                <a:spcPct val="175000"/>
              </a:lnSpc>
              <a:spcBef>
                <a:spcPts val="3800"/>
              </a:spcBef>
              <a:spcAft>
                <a:spcPts val="0"/>
              </a:spcAft>
              <a:buClr>
                <a:srgbClr val="333333"/>
              </a:buClr>
              <a:buSzPts val="1200"/>
              <a:buChar char="●"/>
            </a:pPr>
            <a:r>
              <a:rPr lang="en-US">
                <a:solidFill>
                  <a:srgbClr val="333333"/>
                </a:solidFill>
                <a:latin typeface="Arial"/>
                <a:ea typeface="Arial"/>
                <a:cs typeface="Arial"/>
                <a:sym typeface="Arial"/>
              </a:rPr>
              <a:t>The U.S. Refugee Admissions Program (USRAP) is managed by PRM (</a:t>
            </a:r>
            <a:r>
              <a:rPr lang="en-US">
                <a:latin typeface="Arial"/>
                <a:ea typeface="Arial"/>
                <a:cs typeface="Arial"/>
                <a:sym typeface="Arial"/>
              </a:rPr>
              <a:t>The Bureau of Population, Refugees, and Migration (PRM) is the humanitarian bureau of the State Department.)</a:t>
            </a:r>
            <a:r>
              <a:rPr lang="en-US">
                <a:solidFill>
                  <a:srgbClr val="333333"/>
                </a:solidFill>
                <a:latin typeface="Arial"/>
                <a:ea typeface="Arial"/>
                <a:cs typeface="Arial"/>
                <a:sym typeface="Arial"/>
              </a:rPr>
              <a:t> in cooperation with the Department of Homeland Security (DHS) U.S. Citizenship and Immigration Services (USCIS), and the Department of Health and Human Services (HHS) Office of Refugee Resettlement (ORR).</a:t>
            </a:r>
            <a:endParaRPr>
              <a:solidFill>
                <a:srgbClr val="333333"/>
              </a:solidFill>
              <a:latin typeface="Arial"/>
              <a:ea typeface="Arial"/>
              <a:cs typeface="Arial"/>
              <a:sym typeface="Arial"/>
            </a:endParaRPr>
          </a:p>
          <a:p>
            <a:pPr indent="0" lvl="0" marL="0" rtl="0" algn="l">
              <a:lnSpc>
                <a:spcPct val="160000"/>
              </a:lnSpc>
              <a:spcBef>
                <a:spcPts val="0"/>
              </a:spcBef>
              <a:spcAft>
                <a:spcPts val="0"/>
              </a:spcAft>
              <a:buNone/>
            </a:pPr>
            <a:r>
              <a:rPr lang="en-US" sz="1050">
                <a:solidFill>
                  <a:srgbClr val="1E3351"/>
                </a:solidFill>
                <a:highlight>
                  <a:srgbClr val="FFFFFF"/>
                </a:highlight>
                <a:latin typeface="Arial"/>
                <a:ea typeface="Arial"/>
                <a:cs typeface="Arial"/>
                <a:sym typeface="Arial"/>
              </a:rPr>
              <a:t>When UNHCR — or, occasionally, a U.S. Embassy or a specially trained nongovernmental organization — refers a refugee applicant to the United States for resettlement, the case is first received and processed by a Resettlement Support Center (RSC). The U.S. Department of State’s Bureau of Population, Refugees and Migration (PRM) funds and manages nine RSCs around the world, operated by international and nongovernmental organizations and one U.S. interests section. Under PRM’s guidance, the RSCs prepare eligible refugee applications for U.S. resettlement consideration.</a:t>
            </a:r>
            <a:endParaRPr sz="1050">
              <a:solidFill>
                <a:srgbClr val="1E3351"/>
              </a:solidFill>
              <a:highlight>
                <a:srgbClr val="FFFFFF"/>
              </a:highlight>
              <a:latin typeface="Arial"/>
              <a:ea typeface="Arial"/>
              <a:cs typeface="Arial"/>
              <a:sym typeface="Arial"/>
            </a:endParaRPr>
          </a:p>
          <a:p>
            <a:pPr indent="0" lvl="0" marL="0" rtl="0" algn="l">
              <a:lnSpc>
                <a:spcPct val="160000"/>
              </a:lnSpc>
              <a:spcBef>
                <a:spcPts val="1500"/>
              </a:spcBef>
              <a:spcAft>
                <a:spcPts val="0"/>
              </a:spcAft>
              <a:buNone/>
            </a:pPr>
            <a:r>
              <a:rPr lang="en-US" sz="1050">
                <a:solidFill>
                  <a:srgbClr val="1E3351"/>
                </a:solidFill>
                <a:highlight>
                  <a:srgbClr val="FFFFFF"/>
                </a:highlight>
                <a:latin typeface="Arial"/>
                <a:ea typeface="Arial"/>
                <a:cs typeface="Arial"/>
                <a:sym typeface="Arial"/>
              </a:rPr>
              <a:t>Some refugees can start the application process with the RSC without a referral from UNHCR or other entity. This includes close relatives of asylees and refugees already in the United States and refugees who belong to</a:t>
            </a:r>
            <a:endParaRPr sz="1050">
              <a:solidFill>
                <a:srgbClr val="1E3351"/>
              </a:solidFill>
              <a:highlight>
                <a:srgbClr val="FFFFFF"/>
              </a:highlight>
              <a:latin typeface="Arial"/>
              <a:ea typeface="Arial"/>
              <a:cs typeface="Arial"/>
              <a:sym typeface="Arial"/>
            </a:endParaRPr>
          </a:p>
          <a:p>
            <a:pPr indent="0" lvl="0" marL="0" rtl="0" algn="l">
              <a:lnSpc>
                <a:spcPct val="175000"/>
              </a:lnSpc>
              <a:spcBef>
                <a:spcPts val="3800"/>
              </a:spcBef>
              <a:spcAft>
                <a:spcPts val="0"/>
              </a:spcAft>
              <a:buNone/>
            </a:pPr>
            <a:r>
              <a:t/>
            </a:r>
            <a:endParaRPr>
              <a:solidFill>
                <a:srgbClr val="333333"/>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13" name="Google Shape;313;gf286f1ee80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99b64ecd83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latin typeface="Work Sans"/>
                <a:ea typeface="Work Sans"/>
                <a:cs typeface="Work Sans"/>
                <a:sym typeface="Work Sans"/>
              </a:rPr>
              <a:t>Once they are accepted for resettlement in the US, a location is chosen and the refugee attends cultural orientation classes to prepare them for their new home.</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latin typeface="Work Sans"/>
              <a:ea typeface="Work Sans"/>
              <a:cs typeface="Work Sans"/>
              <a:sym typeface="Work Sans"/>
            </a:endParaRPr>
          </a:p>
          <a:p>
            <a:pPr indent="0" lvl="0" marL="0" rtl="0" algn="l">
              <a:lnSpc>
                <a:spcPct val="100000"/>
              </a:lnSpc>
              <a:spcBef>
                <a:spcPts val="0"/>
              </a:spcBef>
              <a:spcAft>
                <a:spcPts val="0"/>
              </a:spcAft>
              <a:buSzPts val="1400"/>
              <a:buNone/>
            </a:pPr>
            <a:r>
              <a:rPr lang="en-US"/>
              <a:t>The International Organization for Migration (an agency of the UN) buys the plane tickets for the refugee to get to the US.  The cost of the tickets is an interest-free loan to the refugee, who has to start repaying it 6 months after arrival.</a:t>
            </a:r>
            <a:endParaRPr/>
          </a:p>
        </p:txBody>
      </p:sp>
      <p:sp>
        <p:nvSpPr>
          <p:cNvPr id="322" name="Google Shape;322;g99b64ecd83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8c22a5dbf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Before a refugee even arrives in the States, they are assigned to a refugee resettlement agency in their destination city.  ACC is one of three resettlement agencies in Denver.  We were</a:t>
            </a:r>
            <a:r>
              <a:rPr lang="en-US"/>
              <a:t> established in 2001 with just 3 staff resettling 60 Sudanese refugees. Currently we have about 30 staff assisting approximately  1500 refugees a year.  Over half of our staff are immigrants or refugees themselves.  Despite what this photo shows, about half of our staff are also men!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solidFill>
                  <a:srgbClr val="2A6274"/>
                </a:solidFill>
              </a:rPr>
              <a:t>Our mission is to help refugees and immigrants rebuild safe, sustainable lives in Denver.</a:t>
            </a:r>
            <a:endParaRPr>
              <a:solidFill>
                <a:srgbClr val="2A6274"/>
              </a:solidFill>
            </a:endParaRPr>
          </a:p>
          <a:p>
            <a:pPr indent="0" lvl="0" marL="0" rtl="0" algn="l">
              <a:lnSpc>
                <a:spcPct val="115000"/>
              </a:lnSpc>
              <a:spcBef>
                <a:spcPts val="0"/>
              </a:spcBef>
              <a:spcAft>
                <a:spcPts val="0"/>
              </a:spcAft>
              <a:buNone/>
            </a:pPr>
            <a:r>
              <a:t/>
            </a:r>
            <a:endParaRPr>
              <a:solidFill>
                <a:srgbClr val="2A6274"/>
              </a:solidFill>
            </a:endParaRPr>
          </a:p>
          <a:p>
            <a:pPr indent="0" lvl="0" marL="0" rtl="0" algn="l">
              <a:lnSpc>
                <a:spcPct val="115000"/>
              </a:lnSpc>
              <a:spcBef>
                <a:spcPts val="0"/>
              </a:spcBef>
              <a:spcAft>
                <a:spcPts val="0"/>
              </a:spcAft>
              <a:buNone/>
            </a:pPr>
            <a:r>
              <a:rPr lang="en-US">
                <a:solidFill>
                  <a:srgbClr val="2A6274"/>
                </a:solidFill>
              </a:rPr>
              <a:t>Our vision is to be an integrative center of multicultural exchange where community members feel a sense of belonging and actively contribute to an inclusive society.</a:t>
            </a:r>
            <a:endParaRPr>
              <a:solidFill>
                <a:srgbClr val="2A6274"/>
              </a:solidFill>
            </a:endParaRPr>
          </a:p>
          <a:p>
            <a:pPr indent="0" lvl="0" marL="0" rtl="0" algn="l">
              <a:lnSpc>
                <a:spcPct val="115000"/>
              </a:lnSpc>
              <a:spcBef>
                <a:spcPts val="0"/>
              </a:spcBef>
              <a:spcAft>
                <a:spcPts val="0"/>
              </a:spcAft>
              <a:buNone/>
            </a:pPr>
            <a:r>
              <a:t/>
            </a:r>
            <a:endParaRPr>
              <a:solidFill>
                <a:srgbClr val="2A6274"/>
              </a:solidFill>
            </a:endParaRPr>
          </a:p>
          <a:p>
            <a:pPr indent="0" lvl="0" marL="0" rtl="0" algn="l">
              <a:lnSpc>
                <a:spcPct val="115000"/>
              </a:lnSpc>
              <a:spcBef>
                <a:spcPts val="0"/>
              </a:spcBef>
              <a:spcAft>
                <a:spcPts val="0"/>
              </a:spcAft>
              <a:buNone/>
            </a:pPr>
            <a:r>
              <a:t/>
            </a:r>
            <a:endParaRPr>
              <a:solidFill>
                <a:srgbClr val="2A6274"/>
              </a:solidFill>
            </a:endParaRPr>
          </a:p>
          <a:p>
            <a:pPr indent="0" lvl="0" marL="0" rtl="0" algn="l">
              <a:lnSpc>
                <a:spcPct val="115000"/>
              </a:lnSpc>
              <a:spcBef>
                <a:spcPts val="0"/>
              </a:spcBef>
              <a:spcAft>
                <a:spcPts val="0"/>
              </a:spcAft>
              <a:buNone/>
            </a:pPr>
            <a:r>
              <a:t/>
            </a:r>
            <a:endParaRPr>
              <a:solidFill>
                <a:srgbClr val="2A6274"/>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334" name="Google Shape;334;g8c22a5dbf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Start at 0:52</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Pass out worksheets during</a:t>
            </a:r>
            <a:endParaRPr/>
          </a:p>
        </p:txBody>
      </p:sp>
      <p:sp>
        <p:nvSpPr>
          <p:cNvPr id="346" name="Google Shape;34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fa8175d7f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Going to discuss our different needs in the context of our programs – please jot down opportunities that fit with your schedule, availability and interests</a:t>
            </a:r>
            <a:endParaRPr/>
          </a:p>
          <a:p>
            <a:pPr indent="0" lvl="0" marL="0" rtl="0" algn="l">
              <a:lnSpc>
                <a:spcPct val="115000"/>
              </a:lnSpc>
              <a:spcBef>
                <a:spcPts val="0"/>
              </a:spcBef>
              <a:spcAft>
                <a:spcPts val="0"/>
              </a:spcAft>
              <a:buClr>
                <a:schemeClr val="dk1"/>
              </a:buClr>
              <a:buSzPts val="1100"/>
              <a:buFont typeface="Arial"/>
              <a:buNone/>
            </a:pPr>
            <a:r>
              <a:rPr lang="en-US"/>
              <a:t>Housing</a:t>
            </a:r>
            <a:endParaRPr/>
          </a:p>
          <a:p>
            <a:pPr indent="0" lvl="0" marL="0" rtl="0" algn="l">
              <a:lnSpc>
                <a:spcPct val="115000"/>
              </a:lnSpc>
              <a:spcBef>
                <a:spcPts val="0"/>
              </a:spcBef>
              <a:spcAft>
                <a:spcPts val="0"/>
              </a:spcAft>
              <a:buClr>
                <a:schemeClr val="dk1"/>
              </a:buClr>
              <a:buSzPts val="1100"/>
              <a:buFont typeface="Arial"/>
              <a:buNone/>
            </a:pPr>
            <a:r>
              <a:rPr lang="en-US"/>
              <a:t>Usually find out about a month in advance when a family is schedule to arrive</a:t>
            </a:r>
            <a:endParaRPr/>
          </a:p>
          <a:p>
            <a:pPr indent="0" lvl="0" marL="0" rtl="0" algn="l">
              <a:lnSpc>
                <a:spcPct val="115000"/>
              </a:lnSpc>
              <a:spcBef>
                <a:spcPts val="0"/>
              </a:spcBef>
              <a:spcAft>
                <a:spcPts val="0"/>
              </a:spcAft>
              <a:buClr>
                <a:schemeClr val="dk1"/>
              </a:buClr>
              <a:buSzPts val="1100"/>
              <a:buFont typeface="Arial"/>
              <a:buNone/>
            </a:pPr>
            <a:r>
              <a:rPr lang="en-US"/>
              <a:t>Find a place for them to live and get it furnished</a:t>
            </a:r>
            <a:endParaRPr/>
          </a:p>
          <a:p>
            <a:pPr indent="0" lvl="0" marL="0" rtl="0" algn="l">
              <a:lnSpc>
                <a:spcPct val="115000"/>
              </a:lnSpc>
              <a:spcBef>
                <a:spcPts val="0"/>
              </a:spcBef>
              <a:spcAft>
                <a:spcPts val="0"/>
              </a:spcAft>
              <a:buClr>
                <a:schemeClr val="dk1"/>
              </a:buClr>
              <a:buSzPts val="1100"/>
              <a:buFont typeface="Arial"/>
              <a:buNone/>
            </a:pPr>
            <a:r>
              <a:rPr lang="en-US"/>
              <a:t>Stock with basic ethnic groceries and a warm meal on the day of arrival</a:t>
            </a:r>
            <a:endParaRPr/>
          </a:p>
          <a:p>
            <a:pPr indent="0" lvl="0" marL="0" rtl="0" algn="l">
              <a:lnSpc>
                <a:spcPct val="115000"/>
              </a:lnSpc>
              <a:spcBef>
                <a:spcPts val="0"/>
              </a:spcBef>
              <a:spcAft>
                <a:spcPts val="0"/>
              </a:spcAft>
              <a:buClr>
                <a:schemeClr val="dk1"/>
              </a:buClr>
              <a:buSzPts val="1100"/>
              <a:buFont typeface="Arial"/>
              <a:buNone/>
            </a:pPr>
            <a:r>
              <a:rPr lang="en-US"/>
              <a:t>Case Management Team picks up from airport and introduces them to their new home</a:t>
            </a:r>
            <a:endParaRPr/>
          </a:p>
          <a:p>
            <a:pPr indent="0" lvl="0" marL="0" rtl="0" algn="l">
              <a:lnSpc>
                <a:spcPct val="115000"/>
              </a:lnSpc>
              <a:spcBef>
                <a:spcPts val="0"/>
              </a:spcBef>
              <a:spcAft>
                <a:spcPts val="0"/>
              </a:spcAft>
              <a:buClr>
                <a:schemeClr val="dk1"/>
              </a:buClr>
              <a:buSzPts val="1100"/>
              <a:buFont typeface="Arial"/>
              <a:buNone/>
            </a:pPr>
            <a:r>
              <a:rPr lang="en-US"/>
              <a:t>Public Assistance</a:t>
            </a:r>
            <a:endParaRPr/>
          </a:p>
          <a:p>
            <a:pPr indent="0" lvl="0" marL="0" rtl="0" algn="l">
              <a:lnSpc>
                <a:spcPct val="115000"/>
              </a:lnSpc>
              <a:spcBef>
                <a:spcPts val="0"/>
              </a:spcBef>
              <a:spcAft>
                <a:spcPts val="0"/>
              </a:spcAft>
              <a:buClr>
                <a:schemeClr val="dk1"/>
              </a:buClr>
              <a:buSzPts val="1100"/>
              <a:buFont typeface="Arial"/>
              <a:buNone/>
            </a:pPr>
            <a:r>
              <a:rPr lang="en-US"/>
              <a:t>Case Managers complete and submit pubic assistance paperwork.  Refugees are eligible for the same public assistance as citizens – social security, Medicaid, food stamps, bus passes.  There are also cash assistance programs that support refugees as they seek employment.</a:t>
            </a:r>
            <a:endParaRPr/>
          </a:p>
          <a:p>
            <a:pPr indent="0" lvl="0" marL="0" rtl="0" algn="l">
              <a:lnSpc>
                <a:spcPct val="115000"/>
              </a:lnSpc>
              <a:spcBef>
                <a:spcPts val="0"/>
              </a:spcBef>
              <a:spcAft>
                <a:spcPts val="0"/>
              </a:spcAft>
              <a:buClr>
                <a:schemeClr val="dk1"/>
              </a:buClr>
              <a:buSzPts val="1100"/>
              <a:buFont typeface="Arial"/>
              <a:buNone/>
            </a:pPr>
            <a:r>
              <a:rPr lang="en-US"/>
              <a:t>A unique benefit for refugees is that they receive 5 years of free English language classes.  CMs get each new arrival set up with an intake appointment for classes at Emily Griffith Technical College.</a:t>
            </a:r>
            <a:endParaRPr/>
          </a:p>
          <a:p>
            <a:pPr indent="0" lvl="0" marL="0" rtl="0" algn="l">
              <a:lnSpc>
                <a:spcPct val="115000"/>
              </a:lnSpc>
              <a:spcBef>
                <a:spcPts val="0"/>
              </a:spcBef>
              <a:spcAft>
                <a:spcPts val="0"/>
              </a:spcAft>
              <a:buClr>
                <a:schemeClr val="dk1"/>
              </a:buClr>
              <a:buSzPts val="1100"/>
              <a:buFont typeface="Arial"/>
              <a:buNone/>
            </a:pPr>
            <a:r>
              <a:rPr lang="en-US"/>
              <a:t>School</a:t>
            </a:r>
            <a:endParaRPr/>
          </a:p>
          <a:p>
            <a:pPr indent="0" lvl="0" marL="0" rtl="0" algn="l">
              <a:lnSpc>
                <a:spcPct val="115000"/>
              </a:lnSpc>
              <a:spcBef>
                <a:spcPts val="0"/>
              </a:spcBef>
              <a:spcAft>
                <a:spcPts val="0"/>
              </a:spcAft>
              <a:buClr>
                <a:schemeClr val="dk1"/>
              </a:buClr>
              <a:buSzPts val="1100"/>
              <a:buFont typeface="Arial"/>
              <a:buNone/>
            </a:pPr>
            <a:r>
              <a:rPr lang="en-US"/>
              <a:t>We have a School Family  Liaison who gets all children are enrolled in school and helps advocate on behalf of the family within the school system if difficulties arise (inadequate language services, bullying, etc).</a:t>
            </a:r>
            <a:endParaRPr/>
          </a:p>
          <a:p>
            <a:pPr indent="0" lvl="0" marL="0" rtl="0" algn="l">
              <a:lnSpc>
                <a:spcPct val="115000"/>
              </a:lnSpc>
              <a:spcBef>
                <a:spcPts val="0"/>
              </a:spcBef>
              <a:spcAft>
                <a:spcPts val="0"/>
              </a:spcAft>
              <a:buClr>
                <a:schemeClr val="dk1"/>
              </a:buClr>
              <a:buSzPts val="1100"/>
              <a:buFont typeface="Arial"/>
              <a:buNone/>
            </a:pPr>
            <a:r>
              <a:rPr lang="en-US"/>
              <a:t>Health</a:t>
            </a:r>
            <a:endParaRPr/>
          </a:p>
          <a:p>
            <a:pPr indent="0" lvl="0" marL="0" rtl="0" algn="l">
              <a:lnSpc>
                <a:spcPct val="115000"/>
              </a:lnSpc>
              <a:spcBef>
                <a:spcPts val="0"/>
              </a:spcBef>
              <a:spcAft>
                <a:spcPts val="0"/>
              </a:spcAft>
              <a:buClr>
                <a:schemeClr val="dk1"/>
              </a:buClr>
              <a:buSzPts val="1100"/>
              <a:buFont typeface="Arial"/>
              <a:buNone/>
            </a:pPr>
            <a:r>
              <a:rPr lang="en-US"/>
              <a:t>Refugees are required to attend 2 health appts within the first 90 days of arrival – both a physical and a mental health examination.  Our Health Coordinator schedules the appointments, arranges transportation for families, and assists with billing and follow-up.  Any issues that need to be addressed are referred out (no therapeutic or clinical services on site)</a:t>
            </a:r>
            <a:endParaRPr/>
          </a:p>
          <a:p>
            <a:pPr indent="0" lvl="0" marL="0" rtl="0" algn="l">
              <a:lnSpc>
                <a:spcPct val="115000"/>
              </a:lnSpc>
              <a:spcBef>
                <a:spcPts val="0"/>
              </a:spcBef>
              <a:spcAft>
                <a:spcPts val="0"/>
              </a:spcAft>
              <a:buClr>
                <a:schemeClr val="dk1"/>
              </a:buClr>
              <a:buSzPts val="1100"/>
              <a:buFont typeface="Arial"/>
              <a:buNone/>
            </a:pPr>
            <a:r>
              <a:rPr lang="en-US"/>
              <a:t>Community Orientation</a:t>
            </a:r>
            <a:endParaRPr/>
          </a:p>
          <a:p>
            <a:pPr indent="0" lvl="0" marL="0" rtl="0" algn="l">
              <a:lnSpc>
                <a:spcPct val="115000"/>
              </a:lnSpc>
              <a:spcBef>
                <a:spcPts val="0"/>
              </a:spcBef>
              <a:spcAft>
                <a:spcPts val="0"/>
              </a:spcAft>
              <a:buClr>
                <a:schemeClr val="dk1"/>
              </a:buClr>
              <a:buSzPts val="1100"/>
              <a:buFont typeface="Arial"/>
              <a:buNone/>
            </a:pPr>
            <a:r>
              <a:rPr lang="en-US"/>
              <a:t>12 hour class for new arrivals outlining the resettlement process and providing a ”Denver 101” – information about rights/responsibilities/laws, public transportation, shopping, etc.</a:t>
            </a:r>
            <a:endParaRPr/>
          </a:p>
          <a:p>
            <a:pPr indent="0" lvl="0" marL="0" rtl="0" algn="l">
              <a:lnSpc>
                <a:spcPct val="100000"/>
              </a:lnSpc>
              <a:spcBef>
                <a:spcPts val="0"/>
              </a:spcBef>
              <a:spcAft>
                <a:spcPts val="0"/>
              </a:spcAft>
              <a:buSzPts val="1400"/>
              <a:buNone/>
            </a:pPr>
            <a:r>
              <a:t/>
            </a:r>
            <a:endParaRPr/>
          </a:p>
        </p:txBody>
      </p:sp>
      <p:sp>
        <p:nvSpPr>
          <p:cNvPr id="356" name="Google Shape;356;gfa8175d7f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f286f1ee80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highlight>
                  <a:srgbClr val="FFFFFF"/>
                </a:highlight>
                <a:latin typeface="Trebuchet MS"/>
                <a:ea typeface="Trebuchet MS"/>
                <a:cs typeface="Trebuchet MS"/>
                <a:sym typeface="Trebuchet MS"/>
              </a:rPr>
              <a:t>The Supplemental Nutrition Assistance Program (SNAP) helps low-income households in Colorado purchase food. It provides a monthly benefit that helps families and individuals buy the food they need for good health.</a:t>
            </a:r>
            <a:endParaRPr>
              <a:highlight>
                <a:srgbClr val="FFFFFF"/>
              </a:highlight>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en-US">
                <a:highlight>
                  <a:srgbClr val="FFFFFF"/>
                </a:highlight>
                <a:latin typeface="Trebuchet MS"/>
                <a:ea typeface="Trebuchet MS"/>
                <a:cs typeface="Trebuchet MS"/>
                <a:sym typeface="Trebuchet MS"/>
              </a:rPr>
              <a:t>The benefit is provided based on income, resources and the number of individuals in the household. Electronic Benefit Transfer (EBT) cards are used to receive the benefit and can be used similar to debit cards at participating food stores. The benefit can be doubled in value by shopping at participating markets and food stores that support the </a:t>
            </a:r>
            <a:r>
              <a:rPr lang="en-US" u="sng">
                <a:solidFill>
                  <a:srgbClr val="001970"/>
                </a:solidFill>
                <a:highlight>
                  <a:srgbClr val="FFFFFF"/>
                </a:highlight>
                <a:latin typeface="Trebuchet MS"/>
                <a:ea typeface="Trebuchet MS"/>
                <a:cs typeface="Trebuchet MS"/>
                <a:sym typeface="Trebuchet MS"/>
                <a:hlinkClick r:id="rId2">
                  <a:extLst>
                    <a:ext uri="{A12FA001-AC4F-418D-AE19-62706E023703}">
                      <ahyp:hlinkClr val="tx"/>
                    </a:ext>
                  </a:extLst>
                </a:hlinkClick>
              </a:rPr>
              <a:t>Double Up Food Bucks</a:t>
            </a:r>
            <a:r>
              <a:rPr lang="en-US">
                <a:highlight>
                  <a:srgbClr val="FFFFFF"/>
                </a:highlight>
                <a:latin typeface="Trebuchet MS"/>
                <a:ea typeface="Trebuchet MS"/>
                <a:cs typeface="Trebuchet MS"/>
                <a:sym typeface="Trebuchet MS"/>
              </a:rPr>
              <a:t> program.</a:t>
            </a:r>
            <a:endParaRPr>
              <a:highlight>
                <a:srgbClr val="FFFFFF"/>
              </a:highlight>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en-US">
                <a:highlight>
                  <a:srgbClr val="FFFFFF"/>
                </a:highlight>
                <a:latin typeface="Trebuchet MS"/>
                <a:ea typeface="Trebuchet MS"/>
                <a:cs typeface="Trebuchet MS"/>
                <a:sym typeface="Trebuchet MS"/>
              </a:rPr>
              <a:t>SNAP is part of a federal nutrition program to help low-income households purchase food. County human services departments are responsible for determining eligibility and authorizing SNAP. </a:t>
            </a:r>
            <a:endParaRPr>
              <a:highlight>
                <a:srgbClr val="FFFFFF"/>
              </a:highlight>
              <a:latin typeface="Trebuchet MS"/>
              <a:ea typeface="Trebuchet MS"/>
              <a:cs typeface="Trebuchet MS"/>
              <a:sym typeface="Trebuchet MS"/>
            </a:endParaRPr>
          </a:p>
          <a:p>
            <a:pPr indent="0" lvl="0" marL="457200" rtl="0" algn="l">
              <a:lnSpc>
                <a:spcPct val="100000"/>
              </a:lnSpc>
              <a:spcBef>
                <a:spcPts val="800"/>
              </a:spcBef>
              <a:spcAft>
                <a:spcPts val="0"/>
              </a:spcAft>
              <a:buNone/>
            </a:pPr>
            <a:r>
              <a:t/>
            </a:r>
            <a:endParaRPr>
              <a:highlight>
                <a:srgbClr val="FFFFFF"/>
              </a:highlight>
              <a:latin typeface="Trebuchet MS"/>
              <a:ea typeface="Trebuchet MS"/>
              <a:cs typeface="Trebuchet MS"/>
              <a:sym typeface="Trebuchet MS"/>
            </a:endParaRPr>
          </a:p>
        </p:txBody>
      </p:sp>
      <p:sp>
        <p:nvSpPr>
          <p:cNvPr id="370" name="Google Shape;370;gf286f1ee80_0_2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8fb8d7262a_0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The WIP is the tool used to gauge and understand a family’s wellbeing. The WIP provides the Coach with feedback regarding a snapshot of the families they serve, changes in knowledge, behavior, and circumstances, and opportunities to set goals to increase a family’s integration and wellbeing. The Coach will use the WIP to activate resources, internal and external, that support family wellbeing. Contractor performance will not be based upon the CFSA scores or clients’ responses to the Integration Self-Assessment. CRSP expects individualized and meaningful Action Plans that are built upon the information gathered from the Wellbeing Inventory</a:t>
            </a:r>
            <a:endParaRPr/>
          </a:p>
        </p:txBody>
      </p:sp>
      <p:sp>
        <p:nvSpPr>
          <p:cNvPr id="381" name="Google Shape;381;g8fb8d7262a_0_2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ab0b5bc71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geab0b5bc71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See </a:t>
            </a:r>
            <a:r>
              <a:rPr lang="en-US"/>
              <a:t>comment</a:t>
            </a:r>
            <a:r>
              <a:rPr lang="en-US"/>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eab0b5bc71_0_2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eab0b5bc71_0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9877" lvl="0" marL="595481" marR="53680" rtl="0" algn="l">
              <a:lnSpc>
                <a:spcPct val="100076"/>
              </a:lnSpc>
              <a:spcBef>
                <a:spcPts val="0"/>
              </a:spcBef>
              <a:spcAft>
                <a:spcPts val="0"/>
              </a:spcAft>
              <a:buSzPts val="1100"/>
              <a:buNone/>
            </a:pPr>
            <a:r>
              <a:rPr lang="en-US" sz="1295">
                <a:solidFill>
                  <a:srgbClr val="0000FF"/>
                </a:solidFill>
                <a:latin typeface="Arial"/>
                <a:ea typeface="Arial"/>
                <a:cs typeface="Arial"/>
                <a:sym typeface="Arial"/>
              </a:rPr>
              <a:t>As workers in ref resettlement, I was born and raised here, privileges of  citizenship, have had home and access to food, benefits of white privilege.  Case for many volunteers, too. I’m going to be working with people who have experienced types of hardship I’ve never had to deal with.  This is very uncomfortable.  This discomfort makes us very susceptible to the adoption impulse. The --- is coming from a place of privilege -  I have more I can help you.  Can cause an orientation of pity.  Not helpful or empowering.  The desire to rescue refugees from the poverty they are going to have to experience when they come here - because federal funding for refugees is slim and public benefits are only barely enough to get by.  The desire to rescue from financial hardship - people want to throw money.  Very problematic.  Keep in mind, not all good impulses are beneficial.  Refugees I knwo are more resourceful and resilient than I am probably because I haven’t had to navigate the hardships they have had to.  If I focus on needs, I miss the opportunity to learn from their strengths. It’s hard to watch a refugee struggle - not to rescue or pity them, - job to help them access resources, which wont’ look like yours. Coming here a refugee will likely encounter the highest cost of living they’ve every experienced, and it may be much higher than they even expected.  They might have heard from their cousins who went to somehwere in the midwest whose rent is $500 versus $1200.  So it’s a huge shock when they come to CO and see how expensive things are here.  And it’s true, refugees come from a variety of backgrounds, may have been well off in home country and may be well educated.  This can bring own challenges to living below poverty line.</a:t>
            </a:r>
            <a:endParaRPr sz="1295">
              <a:solidFill>
                <a:srgbClr val="0000FF"/>
              </a:solidFill>
              <a:latin typeface="Arial"/>
              <a:ea typeface="Arial"/>
              <a:cs typeface="Arial"/>
              <a:sym typeface="Arial"/>
            </a:endParaRPr>
          </a:p>
          <a:p>
            <a:pPr indent="-179877" lvl="0" marL="595481" marR="53680" rtl="0" algn="l">
              <a:lnSpc>
                <a:spcPct val="100076"/>
              </a:lnSpc>
              <a:spcBef>
                <a:spcPts val="0"/>
              </a:spcBef>
              <a:spcAft>
                <a:spcPts val="0"/>
              </a:spcAft>
              <a:buClr>
                <a:schemeClr val="dk1"/>
              </a:buClr>
              <a:buSzPts val="1100"/>
              <a:buFont typeface="Arial"/>
              <a:buNone/>
            </a:pPr>
            <a:r>
              <a:t/>
            </a:r>
            <a:endParaRPr sz="1295">
              <a:latin typeface="Arial"/>
              <a:ea typeface="Arial"/>
              <a:cs typeface="Arial"/>
              <a:sym typeface="Arial"/>
            </a:endParaRPr>
          </a:p>
          <a:p>
            <a:pPr indent="-179877" lvl="0" marL="595481" marR="53680" rtl="0" algn="l">
              <a:lnSpc>
                <a:spcPct val="100076"/>
              </a:lnSpc>
              <a:spcBef>
                <a:spcPts val="0"/>
              </a:spcBef>
              <a:spcAft>
                <a:spcPts val="0"/>
              </a:spcAft>
              <a:buClr>
                <a:schemeClr val="dk1"/>
              </a:buClr>
              <a:buSzPts val="1100"/>
              <a:buFont typeface="Arial"/>
              <a:buNone/>
            </a:pPr>
            <a:r>
              <a:rPr lang="en-US" sz="1295">
                <a:latin typeface="Arial"/>
                <a:ea typeface="Arial"/>
                <a:cs typeface="Arial"/>
                <a:sym typeface="Arial"/>
              </a:rPr>
              <a:t>• For most refugee families, being resettled in the US can be a jarring experience  because of how much things cost, especially rent. Most refugees will experience  low-income levels for the foreseeable future, such that shows of largesse by some  groups stand to complicate the family’s adjustment to their new lives over the long  term. </a:t>
            </a:r>
            <a:endParaRPr sz="1295">
              <a:latin typeface="Arial"/>
              <a:ea typeface="Arial"/>
              <a:cs typeface="Arial"/>
              <a:sym typeface="Arial"/>
            </a:endParaRPr>
          </a:p>
          <a:p>
            <a:pPr indent="-184651" lvl="0" marL="600255" marR="45450" rtl="0" algn="l">
              <a:lnSpc>
                <a:spcPct val="100261"/>
              </a:lnSpc>
              <a:spcBef>
                <a:spcPts val="1606"/>
              </a:spcBef>
              <a:spcAft>
                <a:spcPts val="0"/>
              </a:spcAft>
              <a:buClr>
                <a:schemeClr val="dk1"/>
              </a:buClr>
              <a:buSzPts val="1100"/>
              <a:buFont typeface="Arial"/>
              <a:buNone/>
            </a:pPr>
            <a:r>
              <a:rPr lang="en-US" sz="1295">
                <a:latin typeface="Arial"/>
                <a:ea typeface="Arial"/>
                <a:cs typeface="Arial"/>
                <a:sym typeface="Arial"/>
              </a:rPr>
              <a:t>• It is important to be mindful that income inequality is higher in Connecticut than in  any other state, and that the contrast between the communities you come from  and the communities in which you are resettling is likely to be stark. </a:t>
            </a:r>
            <a:endParaRPr sz="1295">
              <a:latin typeface="Arial"/>
              <a:ea typeface="Arial"/>
              <a:cs typeface="Arial"/>
              <a:sym typeface="Arial"/>
            </a:endParaRPr>
          </a:p>
          <a:p>
            <a:pPr indent="-179877" lvl="0" marL="595481" marR="748254" rtl="0" algn="l">
              <a:lnSpc>
                <a:spcPct val="100261"/>
              </a:lnSpc>
              <a:spcBef>
                <a:spcPts val="1592"/>
              </a:spcBef>
              <a:spcAft>
                <a:spcPts val="0"/>
              </a:spcAft>
              <a:buClr>
                <a:schemeClr val="dk1"/>
              </a:buClr>
              <a:buSzPts val="1100"/>
              <a:buFont typeface="Arial"/>
              <a:buNone/>
            </a:pPr>
            <a:r>
              <a:rPr lang="en-US" sz="1295">
                <a:latin typeface="Arial"/>
                <a:ea typeface="Arial"/>
                <a:cs typeface="Arial"/>
                <a:sym typeface="Arial"/>
              </a:rPr>
              <a:t>• Orienting the family to stores where they can afford to shop using public  transportation is critical. </a:t>
            </a:r>
            <a:endParaRPr sz="1295">
              <a:latin typeface="Arial"/>
              <a:ea typeface="Arial"/>
              <a:cs typeface="Arial"/>
              <a:sym typeface="Arial"/>
            </a:endParaRPr>
          </a:p>
          <a:p>
            <a:pPr indent="-181523" lvl="0" marL="597127" marR="246253" rtl="0" algn="l">
              <a:lnSpc>
                <a:spcPct val="99549"/>
              </a:lnSpc>
              <a:spcBef>
                <a:spcPts val="1604"/>
              </a:spcBef>
              <a:spcAft>
                <a:spcPts val="0"/>
              </a:spcAft>
              <a:buClr>
                <a:schemeClr val="dk1"/>
              </a:buClr>
              <a:buSzPts val="1100"/>
              <a:buFont typeface="Arial"/>
              <a:buNone/>
            </a:pPr>
            <a:r>
              <a:rPr lang="en-US" sz="1295">
                <a:latin typeface="Arial"/>
                <a:ea typeface="Arial"/>
                <a:cs typeface="Arial"/>
                <a:sym typeface="Arial"/>
              </a:rPr>
              <a:t>• Buying expensive electronics and installing cable television is not recommended  given the family’s tight budget. </a:t>
            </a:r>
            <a:endParaRPr sz="1295">
              <a:latin typeface="Arial"/>
              <a:ea typeface="Arial"/>
              <a:cs typeface="Arial"/>
              <a:sym typeface="Arial"/>
            </a:endParaRPr>
          </a:p>
          <a:p>
            <a:pPr indent="-179877" lvl="0" marL="595481" marR="86598" rtl="0" algn="l">
              <a:lnSpc>
                <a:spcPct val="100113"/>
              </a:lnSpc>
              <a:spcBef>
                <a:spcPts val="1613"/>
              </a:spcBef>
              <a:spcAft>
                <a:spcPts val="0"/>
              </a:spcAft>
              <a:buClr>
                <a:schemeClr val="dk1"/>
              </a:buClr>
              <a:buSzPts val="1100"/>
              <a:buFont typeface="Arial"/>
              <a:buNone/>
            </a:pPr>
            <a:r>
              <a:rPr lang="en-US" sz="1295">
                <a:latin typeface="Arial"/>
                <a:ea typeface="Arial"/>
                <a:cs typeface="Arial"/>
                <a:sym typeface="Arial"/>
              </a:rPr>
              <a:t>• Understanding that banking, work, and specialty food shopping (e.g., halal) can be  very different and complicated for many refugee families. For example, those  coming from primarily cash economies may not be ready to manage a checking  account, Similarly, a construction job in the US may require facility in sophisticated  tools that may be totally different from how it’s done in the home country.  Shopping for halal meat on a SNAP budget may not be practical for some refugee  families.</a:t>
            </a:r>
            <a:br>
              <a:rPr lang="en-US" sz="1295">
                <a:latin typeface="Arial"/>
                <a:ea typeface="Arial"/>
                <a:cs typeface="Arial"/>
                <a:sym typeface="Arial"/>
              </a:rPr>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f92e9d969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100">
                <a:solidFill>
                  <a:srgbClr val="2A6274"/>
                </a:solidFill>
                <a:latin typeface="Work Sans"/>
                <a:ea typeface="Work Sans"/>
                <a:cs typeface="Work Sans"/>
                <a:sym typeface="Work Sans"/>
              </a:rPr>
              <a:t>This video does a great job of succinctly capturing the many ways that we work with refugees.</a:t>
            </a:r>
            <a:endParaRPr sz="1100">
              <a:solidFill>
                <a:srgbClr val="2A6274"/>
              </a:solidFill>
              <a:latin typeface="Work Sans"/>
              <a:ea typeface="Work Sans"/>
              <a:cs typeface="Work Sans"/>
              <a:sym typeface="Work Sans"/>
            </a:endParaRPr>
          </a:p>
          <a:p>
            <a:pPr indent="0" lvl="0" marL="0" rtl="0" algn="l">
              <a:lnSpc>
                <a:spcPct val="115000"/>
              </a:lnSpc>
              <a:spcBef>
                <a:spcPts val="0"/>
              </a:spcBef>
              <a:spcAft>
                <a:spcPts val="0"/>
              </a:spcAft>
              <a:buNone/>
            </a:pPr>
            <a:r>
              <a:t/>
            </a:r>
            <a:endParaRPr sz="1100">
              <a:solidFill>
                <a:srgbClr val="2A6274"/>
              </a:solidFill>
              <a:latin typeface="Work Sans"/>
              <a:ea typeface="Work Sans"/>
              <a:cs typeface="Work Sans"/>
              <a:sym typeface="Work Sans"/>
            </a:endParaRPr>
          </a:p>
          <a:p>
            <a:pPr indent="0" lvl="0" marL="0" rtl="0" algn="l">
              <a:lnSpc>
                <a:spcPct val="115000"/>
              </a:lnSpc>
              <a:spcBef>
                <a:spcPts val="0"/>
              </a:spcBef>
              <a:spcAft>
                <a:spcPts val="0"/>
              </a:spcAft>
              <a:buNone/>
            </a:pPr>
            <a:r>
              <a:rPr lang="en-US" sz="1100">
                <a:solidFill>
                  <a:srgbClr val="2A6274"/>
                </a:solidFill>
                <a:latin typeface="Work Sans"/>
                <a:ea typeface="Work Sans"/>
                <a:cs typeface="Work Sans"/>
                <a:sym typeface="Work Sans"/>
              </a:rPr>
              <a:t>I’m going to play the first few seconds or so and then pause it to check in to make sure that you are able to both view and hear it.</a:t>
            </a:r>
            <a:endParaRPr sz="1100">
              <a:solidFill>
                <a:srgbClr val="2A6274"/>
              </a:solidFill>
              <a:latin typeface="Work Sans"/>
              <a:ea typeface="Work Sans"/>
              <a:cs typeface="Work Sans"/>
              <a:sym typeface="Work Sans"/>
            </a:endParaRPr>
          </a:p>
          <a:p>
            <a:pPr indent="0" lvl="0" marL="0" rtl="0" algn="l">
              <a:lnSpc>
                <a:spcPct val="100000"/>
              </a:lnSpc>
              <a:spcBef>
                <a:spcPts val="0"/>
              </a:spcBef>
              <a:spcAft>
                <a:spcPts val="0"/>
              </a:spcAft>
              <a:buSzPts val="1400"/>
              <a:buNone/>
            </a:pPr>
            <a:r>
              <a:t/>
            </a:r>
            <a:endParaRPr/>
          </a:p>
        </p:txBody>
      </p:sp>
      <p:sp>
        <p:nvSpPr>
          <p:cNvPr id="103" name="Google Shape;103;gf92e9d969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eab0b5bc71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eab0b5bc71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eab0b5bc71_0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eab0b5bc71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t>We encourage volunteers to socialize with our community, help them feel welcome, learn about their culture, etc.  The bottom line to remember is to stick to the parameters of the task you were assigned</a:t>
            </a:r>
            <a:endParaRPr b="1"/>
          </a:p>
          <a:p>
            <a:pPr indent="0" lvl="0" marL="0" rtl="0" algn="l">
              <a:lnSpc>
                <a:spcPct val="115000"/>
              </a:lnSpc>
              <a:spcBef>
                <a:spcPts val="0"/>
              </a:spcBef>
              <a:spcAft>
                <a:spcPts val="0"/>
              </a:spcAft>
              <a:buClr>
                <a:schemeClr val="dk1"/>
              </a:buClr>
              <a:buSzPts val="1100"/>
              <a:buFont typeface="Arial"/>
              <a:buNone/>
            </a:pPr>
            <a:r>
              <a:rPr b="1" lang="en-US"/>
              <a:t>-- social security office scenario,</a:t>
            </a:r>
            <a:endParaRPr b="1"/>
          </a:p>
          <a:p>
            <a:pPr indent="0" lvl="0" marL="0" rtl="0" algn="l">
              <a:lnSpc>
                <a:spcPct val="115000"/>
              </a:lnSpc>
              <a:spcBef>
                <a:spcPts val="0"/>
              </a:spcBef>
              <a:spcAft>
                <a:spcPts val="0"/>
              </a:spcAft>
              <a:buClr>
                <a:schemeClr val="dk1"/>
              </a:buClr>
              <a:buSzPts val="1100"/>
              <a:buFont typeface="Arial"/>
              <a:buNone/>
            </a:pPr>
            <a:r>
              <a:rPr b="1" lang="en-US"/>
              <a:t>Invited in</a:t>
            </a:r>
            <a:endParaRPr b="1"/>
          </a:p>
          <a:p>
            <a:pPr indent="0" lvl="0" marL="0" rtl="0" algn="l">
              <a:lnSpc>
                <a:spcPct val="115000"/>
              </a:lnSpc>
              <a:spcBef>
                <a:spcPts val="0"/>
              </a:spcBef>
              <a:spcAft>
                <a:spcPts val="0"/>
              </a:spcAft>
              <a:buClr>
                <a:schemeClr val="dk1"/>
              </a:buClr>
              <a:buSzPts val="1100"/>
              <a:buFont typeface="Arial"/>
              <a:buNone/>
            </a:pPr>
            <a:r>
              <a:rPr b="1" lang="en-US"/>
              <a:t>Asked to help with groceries</a:t>
            </a:r>
            <a:endParaRPr b="1"/>
          </a:p>
          <a:p>
            <a:pPr indent="0" lvl="0" marL="0" rtl="0" algn="l">
              <a:lnSpc>
                <a:spcPct val="115000"/>
              </a:lnSpc>
              <a:spcBef>
                <a:spcPts val="0"/>
              </a:spcBef>
              <a:spcAft>
                <a:spcPts val="0"/>
              </a:spcAft>
              <a:buClr>
                <a:schemeClr val="dk1"/>
              </a:buClr>
              <a:buSzPts val="1100"/>
              <a:buFont typeface="Arial"/>
              <a:buNone/>
            </a:pPr>
            <a:r>
              <a:rPr b="1" lang="en-US"/>
              <a:t>Ultimate goal of resettlement is self-sufficiency – you don’t want to do anything that is going to impede that</a:t>
            </a:r>
            <a:endParaRPr b="1"/>
          </a:p>
          <a:p>
            <a:pPr indent="0" lvl="0" marL="0" rtl="0" algn="l">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f286f1ee80_0_1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f286f1ee80_0_1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eab0b5bc71_0_3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eab0b5bc71_0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50">
                <a:highlight>
                  <a:srgbClr val="FFFFFF"/>
                </a:highlight>
              </a:rPr>
              <a:t>A Trauma-Informed Care approach strives to understand the whole of an individual who is seeking services. When trauma occurs, it affects an individual's sense of self, their sense of others and their beliefs about the world. These beliefs can directly impact an individual's ability or motivation to connect with and utilize support services.</a:t>
            </a:r>
            <a:endParaRPr sz="1050">
              <a:highlight>
                <a:srgbClr val="FFFFFF"/>
              </a:highlight>
            </a:endParaRPr>
          </a:p>
          <a:p>
            <a:pPr indent="0" lvl="0" marL="0" rtl="0" algn="l">
              <a:lnSpc>
                <a:spcPct val="100000"/>
              </a:lnSpc>
              <a:spcBef>
                <a:spcPts val="0"/>
              </a:spcBef>
              <a:spcAft>
                <a:spcPts val="0"/>
              </a:spcAft>
              <a:buSzPts val="1100"/>
              <a:buNone/>
            </a:pPr>
            <a:r>
              <a:rPr lang="en-US" sz="1050">
                <a:highlight>
                  <a:srgbClr val="FFFFFF"/>
                </a:highlight>
              </a:rPr>
              <a:t>-the individual needs to know that the provider is trustworthy. Trustworthiness can be evident in the establishment and consistency of boundaries and the clarity of what is expected in regards to tasks.</a:t>
            </a:r>
            <a:endParaRPr sz="1050">
              <a:highlight>
                <a:srgbClr val="FFFFFF"/>
              </a:highlight>
            </a:endParaRPr>
          </a:p>
          <a:p>
            <a:pPr indent="0" lvl="0" marL="0" rtl="0" algn="l">
              <a:lnSpc>
                <a:spcPct val="100000"/>
              </a:lnSpc>
              <a:spcBef>
                <a:spcPts val="0"/>
              </a:spcBef>
              <a:spcAft>
                <a:spcPts val="0"/>
              </a:spcAft>
              <a:buSzPts val="1100"/>
              <a:buNone/>
            </a:pPr>
            <a:r>
              <a:rPr lang="en-US" sz="1050">
                <a:highlight>
                  <a:srgbClr val="FFFFFF"/>
                </a:highlight>
              </a:rPr>
              <a:t>-the more choice an individual has and the more control they have over their service experience through a collaborative effort with service providers, the more likely the individual will participate in services and the more effective the services may be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eab0b5bc71_0_3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eab0b5bc71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eab0b5bc71_0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eab0b5bc71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f286f1ee80_0_1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f286f1ee80_0_1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15603" rtl="0" algn="l">
              <a:spcBef>
                <a:spcPts val="0"/>
              </a:spcBef>
              <a:spcAft>
                <a:spcPts val="0"/>
              </a:spcAft>
              <a:buClr>
                <a:schemeClr val="dk1"/>
              </a:buClr>
              <a:buSzPts val="1100"/>
              <a:buFont typeface="Arial"/>
              <a:buNone/>
            </a:pPr>
            <a:r>
              <a:rPr lang="en-US" sz="1295">
                <a:latin typeface="Arial"/>
                <a:ea typeface="Arial"/>
                <a:cs typeface="Arial"/>
                <a:sym typeface="Arial"/>
              </a:rPr>
              <a:t> This image is seen as either a duck, a rabbit, or both. </a:t>
            </a:r>
            <a:endParaRPr sz="1295">
              <a:latin typeface="Arial"/>
              <a:ea typeface="Arial"/>
              <a:cs typeface="Arial"/>
              <a:sym typeface="Arial"/>
            </a:endParaRPr>
          </a:p>
          <a:p>
            <a:pPr indent="-179877" lvl="0" marL="595481" marR="165604" rtl="0" algn="l">
              <a:lnSpc>
                <a:spcPct val="99892"/>
              </a:lnSpc>
              <a:spcBef>
                <a:spcPts val="1607"/>
              </a:spcBef>
              <a:spcAft>
                <a:spcPts val="0"/>
              </a:spcAft>
              <a:buClr>
                <a:schemeClr val="dk1"/>
              </a:buClr>
              <a:buSzPts val="1100"/>
              <a:buFont typeface="Arial"/>
              <a:buNone/>
            </a:pPr>
            <a:r>
              <a:rPr lang="en-US" sz="1295">
                <a:latin typeface="Arial"/>
                <a:ea typeface="Arial"/>
                <a:cs typeface="Arial"/>
                <a:sym typeface="Arial"/>
              </a:rPr>
              <a:t>• Underscoring that there are often different ways of viewing something or a  situation, it is useful when trying to gain perspective on or understand something  to ask oneself “How could I be wrong?” </a:t>
            </a:r>
            <a:endParaRPr sz="1295">
              <a:latin typeface="Arial"/>
              <a:ea typeface="Arial"/>
              <a:cs typeface="Arial"/>
              <a:sym typeface="Arial"/>
            </a:endParaRPr>
          </a:p>
          <a:p>
            <a:pPr indent="-189588" lvl="0" marL="605191" marR="131037" rtl="0" algn="l">
              <a:lnSpc>
                <a:spcPct val="100260"/>
              </a:lnSpc>
              <a:spcBef>
                <a:spcPts val="1609"/>
              </a:spcBef>
              <a:spcAft>
                <a:spcPts val="0"/>
              </a:spcAft>
              <a:buClr>
                <a:schemeClr val="dk1"/>
              </a:buClr>
              <a:buSzPts val="1100"/>
              <a:buFont typeface="Arial"/>
              <a:buNone/>
            </a:pPr>
            <a:r>
              <a:rPr lang="en-US" sz="1295">
                <a:latin typeface="Arial"/>
                <a:ea typeface="Arial"/>
                <a:cs typeface="Arial"/>
                <a:sym typeface="Arial"/>
              </a:rPr>
              <a:t>• This question is a useful in checking one’s frustration in dealing with an unfamiliar  perspective without judgement. </a:t>
            </a:r>
            <a:endParaRPr sz="1295">
              <a:latin typeface="Arial"/>
              <a:ea typeface="Arial"/>
              <a:cs typeface="Arial"/>
              <a:sym typeface="Arial"/>
            </a:endParaRPr>
          </a:p>
          <a:p>
            <a:pPr indent="-189588" lvl="0" marL="605191" marR="131037" rtl="0" algn="l">
              <a:lnSpc>
                <a:spcPct val="100260"/>
              </a:lnSpc>
              <a:spcBef>
                <a:spcPts val="1609"/>
              </a:spcBef>
              <a:spcAft>
                <a:spcPts val="0"/>
              </a:spcAft>
              <a:buClr>
                <a:schemeClr val="dk1"/>
              </a:buClr>
              <a:buSzPts val="1100"/>
              <a:buFont typeface="Arial"/>
              <a:buNone/>
            </a:pPr>
            <a:r>
              <a:t/>
            </a:r>
            <a:endParaRPr sz="1295">
              <a:latin typeface="Arial"/>
              <a:ea typeface="Arial"/>
              <a:cs typeface="Arial"/>
              <a:sym typeface="Arial"/>
            </a:endParaRPr>
          </a:p>
          <a:p>
            <a:pPr indent="-189588" lvl="0" marL="605191" marR="131037" rtl="0" algn="l">
              <a:lnSpc>
                <a:spcPct val="100260"/>
              </a:lnSpc>
              <a:spcBef>
                <a:spcPts val="1609"/>
              </a:spcBef>
              <a:spcAft>
                <a:spcPts val="0"/>
              </a:spcAft>
              <a:buNone/>
            </a:pPr>
            <a:r>
              <a:rPr lang="en-US" sz="1295">
                <a:latin typeface="Arial"/>
                <a:ea typeface="Arial"/>
                <a:cs typeface="Arial"/>
                <a:sym typeface="Arial"/>
              </a:rPr>
              <a:t>When you’re saying to yourself - why are they not understanding me?  What am I doing wrong?  Recognize that it may not be you are wrong, but rather you are coming from a totally different perspective.  Give yourself balance.</a:t>
            </a:r>
            <a:endParaRPr sz="1295">
              <a:latin typeface="Arial"/>
              <a:ea typeface="Arial"/>
              <a:cs typeface="Arial"/>
              <a:sym typeface="Arial"/>
            </a:endParaRPr>
          </a:p>
          <a:p>
            <a:pPr indent="-189588" lvl="0" marL="605191" marR="131037" rtl="0" algn="l">
              <a:lnSpc>
                <a:spcPct val="100260"/>
              </a:lnSpc>
              <a:spcBef>
                <a:spcPts val="1609"/>
              </a:spcBef>
              <a:spcAft>
                <a:spcPts val="0"/>
              </a:spcAft>
              <a:buNone/>
            </a:pPr>
            <a:r>
              <a:rPr lang="en-US" sz="1350">
                <a:highlight>
                  <a:schemeClr val="lt1"/>
                </a:highlight>
                <a:latin typeface="Arial"/>
                <a:ea typeface="Arial"/>
                <a:cs typeface="Arial"/>
                <a:sym typeface="Arial"/>
              </a:rPr>
              <a:t>The simple point that can be learned from this famous example of perceptual ambiguity is that we all understand things from our own point of view. The events of our past have formed a lens or paradigm through which we see the world. And since no one’s past is exactly like anyone else’s, no two people will see everything alike. </a:t>
            </a:r>
            <a:endParaRPr sz="1295">
              <a:highlight>
                <a:schemeClr val="lt1"/>
              </a:highlight>
              <a:latin typeface="Arial"/>
              <a:ea typeface="Arial"/>
              <a:cs typeface="Arial"/>
              <a:sym typeface="Arial"/>
            </a:endParaRPr>
          </a:p>
          <a:p>
            <a:pPr indent="-189588" lvl="0" marL="605191" marR="131037" rtl="0" algn="l">
              <a:lnSpc>
                <a:spcPct val="100260"/>
              </a:lnSpc>
              <a:spcBef>
                <a:spcPts val="1609"/>
              </a:spcBef>
              <a:spcAft>
                <a:spcPts val="0"/>
              </a:spcAft>
              <a:buClr>
                <a:schemeClr val="dk1"/>
              </a:buClr>
              <a:buSzPts val="1100"/>
              <a:buFont typeface="Arial"/>
              <a:buNone/>
            </a:pPr>
            <a:r>
              <a:t/>
            </a:r>
            <a:endParaRPr sz="1295">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f286f1ee80_0_9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f286f1ee80_0_9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Possible responses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Need to educate family in non-condescending way</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Maybe she is coming from a place where there is more community support and she doesn’t realize the dangers - explain</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When having gentle conversations with her keep in mind she is not intentionally putting kids in danger</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Build bridges with other folks in neighborhood - perhaps parents can swap child care</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Suggest she invite a female friend over who can support her</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Seems like a pattern is emerging - why?  Is mom sick?  Has she been to a doctor?</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Help them install a deadbolt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 appreciate that nobody said these are terrible parents, and that you recognized they are likely coming from a place with different expectations.  Where you do send your kids out into the community and everyone keeps an eye on them.  AND that you also said  you can’t just ignore the safety concerns this situation presents.  You all talked to mom and addressed it.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Asking questions is always a good place to start.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Is everything ok with mom?</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Never make assumptions.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Ask questions.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While we want you to approach things with a cultural humility lens, we also don’t want you to ignore a concern that is health or safety related.  As volunteers with ACC, you are mandatory reporters alongside us.  What this means is that if you witness child abuse or neglect, we ask that you report that to us so that we can support you in reporting the behavior to the Dept of Human Services.  Because we are viewing this situation holistically and through the lens of cultural humility, we know that this situation doesn’t rise to the level of a reportable offense.  However, that doesn’t mean that come else wouldn’t.  </a:t>
            </a:r>
            <a:br>
              <a:rPr lang="en-US" sz="1100">
                <a:latin typeface="Arial"/>
                <a:ea typeface="Arial"/>
                <a:cs typeface="Arial"/>
                <a:sym typeface="Arial"/>
              </a:rPr>
            </a:b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In most cases we ask that you really take ownership and troubleshoot the situation on your own.  If you have real health and safety concerns that you worry are not being understood by your friends, please invite us in.  We can send a staff member with an interpreter to have the conversation alongside you.</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As you can see with this, there are no right answers.  BUT, there is a right approach, which is to try to avoid jumping to conclusions and to ask a lot of questions.</a:t>
            </a:r>
            <a:endParaRPr sz="1600">
              <a:solidFill>
                <a:srgbClr val="222222"/>
              </a:solidFill>
              <a:latin typeface="Work Sans"/>
              <a:ea typeface="Work Sans"/>
              <a:cs typeface="Work Sans"/>
              <a:sym typeface="Work Sans"/>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f286f1ee80_0_9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f286f1ee80_0_9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Possible responses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Witness with family and help them document</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If necessary could escalate things - code violations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Up &amp; lvg could have significant impacts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Landlord is in violation of CO law, could find a pro bono lawyer to represent family</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Model how to handle for the family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 commend ___ group for asking the question:  How was this documented?  Did they tell the guy cutting the lawn or fixing the fence?  OR Did they go online and submit a request form?  It is quite possible the landlord actually has no idea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Remember; The correct answer for all of these scenarios is to ask questions.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What is the problem with the housing?  How are you using the ____?</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When did you say something?</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Who to?</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Remember that our goal is to help our friends get sulf-sufficient and then work towards their highest aspirations.  We want to work ourselves out of a job, and you want to not be needed.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Help them learn to do on their own.  Go with them to find out the process to report a problem with their apt. Walk with them to the leasing office.  Start there and ask questions.  Understand bigger picture. Coach on how to submit a request.  If that’s not realistic, explain other ways to report issues.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If you are sweeping in and solving it for them, if the problem re-occurs, they don’t know how to address it.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And always, give both parties the benefit of the doubt.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Here’s story for you.  There was a Congolese family who told their American friend that their tub wasn’t draining and that they reported it and nothing happened.  The friend took photos and went to the manager.  Turns out the complex was peeved at the family because they had put a couch outside the apartment which was a code violation, and the family didn’t remove it as requested, so the complex did.  A month or so later, the family put another couch outside.  It also turned out that the manager had the tub fixed previously, and they found a bunch of pebbles in the drain that the kids had put there.  The manager is considering charging the family for the maintenance costs since they are responsible.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Our relationships with landlord are really important. How much does a 2 bdrm in Denver cost?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We are limited by public transportation (try to keep commute to our office and to a potential employment site to less than an hour)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housing relationships we have we need to cultivate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If the situation is truly awful and all attempts at resolution are unsuccessful, please reach out to us and we can bring in the housing coordination team.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 this note - apartment set up</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If the situation is truly awful and all attempts at resolution have failed.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f286f1ee80_0_10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gf286f1ee80_0_10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What’s the first thing you do?  ASK QUESTIONS!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What questions do you ask?</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Does he know how food stamps work?</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Acknowledge how he feels - all of this is overwhelming</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What emotions do you think Ahmed is feeling?</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Abandoned</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Betrayed</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Taken advantage of</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Afraid</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He’s a dad and he needs to take care of his family and put food on the table.  His accusations are rooted in love for his family and feeling like the system is not helping him take care of them.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Troubleshooting:</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Make sure he has access to food (take to food pantry, ask what cash resources the family has)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EBT (Electronic Benefits Transfer)</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When benefits are issued depends on last digit of SS#, if 1 on 1st day of month, 6 on 6th day, etc.</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Income dependent - possible he’s over income</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Talk about “Welcome Money” - what is it</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Why does he think the case manager is stealing his money? Example of where the misunderstanding could be coming from.  Ahmed’s cousin Najibullah has 8 kids, and is living in Nebraska in a 4 bedroom house with a yard.  At the end of 3 months, his case manager gives him $3000. Najibullah calls Ahmed with excitement.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We have a grievance policy at ACC that all families are told about at intake.  Remind them of this.  It allows them to advocate for themselves.  At the end of the day they’ll feel heard and their needs will get met.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Crimson Text"/>
                <a:ea typeface="Crimson Text"/>
                <a:cs typeface="Crimson Text"/>
                <a:sym typeface="Crimson Text"/>
              </a:rPr>
              <a:t>Many of our community members come from countries or cities where they could not trust the government or its affiliates. They may also have heard rumors that resettlement agencies just take their money without actually providing services or helping them. We need your help in encouraging them to trust ACC and our staff members, assuring them that we are doing everything we can to provide resources and use their money most effectively. </a:t>
            </a:r>
            <a:endParaRPr sz="1100">
              <a:latin typeface="Crimson Text"/>
              <a:ea typeface="Crimson Text"/>
              <a:cs typeface="Crimson Text"/>
              <a:sym typeface="Crimson Text"/>
            </a:endParaRPr>
          </a:p>
          <a:p>
            <a:pPr indent="0" lvl="0" marL="0" rtl="0" algn="l">
              <a:spcBef>
                <a:spcPts val="1200"/>
              </a:spcBef>
              <a:spcAft>
                <a:spcPts val="0"/>
              </a:spcAft>
              <a:buClr>
                <a:schemeClr val="dk1"/>
              </a:buClr>
              <a:buSzPts val="1100"/>
              <a:buFont typeface="Arial"/>
              <a:buNone/>
            </a:pPr>
            <a:r>
              <a:rPr lang="en-US" sz="1100">
                <a:latin typeface="Crimson Text"/>
                <a:ea typeface="Crimson Text"/>
                <a:cs typeface="Crimson Text"/>
                <a:sym typeface="Crimson Text"/>
              </a:rPr>
              <a:t>Without that trust, not only would they feel uncomfortable in their new community, but it is also harder for us to work together to effectively assess and address their needs. </a:t>
            </a:r>
            <a:endParaRPr sz="1100">
              <a:latin typeface="Crimson Text"/>
              <a:ea typeface="Crimson Text"/>
              <a:cs typeface="Crimson Text"/>
              <a:sym typeface="Crimson Text"/>
            </a:endParaRPr>
          </a:p>
          <a:p>
            <a:pPr indent="0" lvl="0" marL="0" rtl="0" algn="l">
              <a:spcBef>
                <a:spcPts val="1200"/>
              </a:spcBef>
              <a:spcAft>
                <a:spcPts val="0"/>
              </a:spcAft>
              <a:buClr>
                <a:schemeClr val="dk1"/>
              </a:buClr>
              <a:buSzPts val="1100"/>
              <a:buFont typeface="Arial"/>
              <a:buNone/>
            </a:pPr>
            <a:r>
              <a:rPr lang="en-US" sz="1100">
                <a:latin typeface="Crimson Text"/>
                <a:ea typeface="Crimson Text"/>
                <a:cs typeface="Crimson Text"/>
                <a:sym typeface="Crimson Text"/>
              </a:rPr>
              <a:t>This is why your support in this area is so important!</a:t>
            </a:r>
            <a:endParaRPr sz="1100">
              <a:latin typeface="Crimson Text"/>
              <a:ea typeface="Crimson Text"/>
              <a:cs typeface="Crimson Text"/>
              <a:sym typeface="Crimson Text"/>
            </a:endParaRPr>
          </a:p>
          <a:p>
            <a:pPr indent="0" lvl="0" marL="0" rtl="0" algn="l">
              <a:spcBef>
                <a:spcPts val="1200"/>
              </a:spcBef>
              <a:spcAft>
                <a:spcPts val="0"/>
              </a:spcAft>
              <a:buClr>
                <a:schemeClr val="dk1"/>
              </a:buClr>
              <a:buSzPts val="1100"/>
              <a:buFont typeface="Arial"/>
              <a:buNone/>
            </a:pPr>
            <a:r>
              <a:rPr lang="en-US" sz="400">
                <a:latin typeface="Arial"/>
                <a:ea typeface="Arial"/>
                <a:cs typeface="Arial"/>
                <a:sym typeface="Arial"/>
              </a:rPr>
              <a:t> </a:t>
            </a:r>
            <a:endParaRPr sz="4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f92e9d9693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5E5E5E"/>
                </a:solidFill>
                <a:highlight>
                  <a:srgbClr val="FFFFFF"/>
                </a:highlight>
                <a:latin typeface="Arial"/>
                <a:ea typeface="Arial"/>
                <a:cs typeface="Arial"/>
                <a:sym typeface="Arial"/>
              </a:rPr>
              <a:t>The work of co-sponsorship is to come alongside us to partner with a refugee family and offer support and assistance as they learn their new home, become acquainted with culture, language, and their physical surroundings, and start on their path to self-sufficiency.</a:t>
            </a:r>
            <a:endParaRPr>
              <a:solidFill>
                <a:srgbClr val="5E5E5E"/>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solidFill>
                <a:srgbClr val="5E5E5E"/>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solidFill>
                  <a:srgbClr val="5E5E5E"/>
                </a:solidFill>
                <a:highlight>
                  <a:srgbClr val="FFFFFF"/>
                </a:highlight>
                <a:latin typeface="Arial"/>
                <a:ea typeface="Arial"/>
                <a:cs typeface="Arial"/>
                <a:sym typeface="Arial"/>
              </a:rPr>
              <a:t>At its heart, co-sponsorship creates opportunities for communities to play a key role in supporting refugees and other forcibly displaced individuals as they settle into their homes. </a:t>
            </a:r>
            <a:endParaRPr>
              <a:solidFill>
                <a:srgbClr val="5E5E5E"/>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solidFill>
                <a:srgbClr val="5E5E5E"/>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solidFill>
                  <a:srgbClr val="5E5E5E"/>
                </a:solidFill>
                <a:highlight>
                  <a:srgbClr val="FFFFFF"/>
                </a:highlight>
                <a:latin typeface="Arial"/>
                <a:ea typeface="Arial"/>
                <a:cs typeface="Arial"/>
                <a:sym typeface="Arial"/>
              </a:rPr>
              <a:t>In co-sponsorship, refugees are paired with groups (e.g. faith communities, businesses, civil society organizations, clubs) who provide clearly defined financial and/or in-kind contributions and volunteer services to support their welcome and integration over a set period of time.</a:t>
            </a:r>
            <a:endParaRPr>
              <a:solidFill>
                <a:srgbClr val="5E5E5E"/>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solidFill>
                <a:srgbClr val="5E5E5E"/>
              </a:solidFill>
              <a:highlight>
                <a:srgbClr val="FFFFFF"/>
              </a:highlight>
              <a:latin typeface="Arial"/>
              <a:ea typeface="Arial"/>
              <a:cs typeface="Arial"/>
              <a:sym typeface="Arial"/>
            </a:endParaRPr>
          </a:p>
          <a:p>
            <a:pPr indent="0" lvl="0" marL="0" rtl="0" algn="ctr">
              <a:lnSpc>
                <a:spcPct val="125000"/>
              </a:lnSpc>
              <a:spcBef>
                <a:spcPts val="0"/>
              </a:spcBef>
              <a:spcAft>
                <a:spcPts val="0"/>
              </a:spcAft>
              <a:buClr>
                <a:schemeClr val="dk1"/>
              </a:buClr>
              <a:buSzPts val="1100"/>
              <a:buFont typeface="Arial"/>
              <a:buNone/>
            </a:pPr>
            <a:r>
              <a:rPr lang="en-US" sz="1650">
                <a:solidFill>
                  <a:srgbClr val="151515"/>
                </a:solidFill>
                <a:highlight>
                  <a:srgbClr val="F6F6F6"/>
                </a:highlight>
                <a:latin typeface="Arial"/>
                <a:ea typeface="Arial"/>
                <a:cs typeface="Arial"/>
                <a:sym typeface="Arial"/>
              </a:rPr>
              <a:t>What are the benefits of community sponsorship?</a:t>
            </a:r>
            <a:endParaRPr sz="1650">
              <a:solidFill>
                <a:srgbClr val="151515"/>
              </a:solidFill>
              <a:highlight>
                <a:srgbClr val="F6F6F6"/>
              </a:highlight>
              <a:latin typeface="Arial"/>
              <a:ea typeface="Arial"/>
              <a:cs typeface="Arial"/>
              <a:sym typeface="Arial"/>
            </a:endParaRPr>
          </a:p>
          <a:p>
            <a:pPr indent="0" lvl="0" marL="0" rtl="0" algn="ctr">
              <a:lnSpc>
                <a:spcPct val="150000"/>
              </a:lnSpc>
              <a:spcBef>
                <a:spcPts val="1800"/>
              </a:spcBef>
              <a:spcAft>
                <a:spcPts val="0"/>
              </a:spcAft>
              <a:buClr>
                <a:schemeClr val="dk1"/>
              </a:buClr>
              <a:buSzPts val="1100"/>
              <a:buFont typeface="Arial"/>
              <a:buNone/>
            </a:pPr>
            <a:r>
              <a:rPr lang="en-US">
                <a:solidFill>
                  <a:srgbClr val="575757"/>
                </a:solidFill>
                <a:highlight>
                  <a:srgbClr val="F6F6F6"/>
                </a:highlight>
                <a:latin typeface="Arial"/>
                <a:ea typeface="Arial"/>
                <a:cs typeface="Arial"/>
                <a:sym typeface="Arial"/>
              </a:rPr>
              <a:t>Community sponsorship facilitates refugee integration by connecting refugees more directly to community members and strengthens local community support for refugees and immigrants. Through sponsorship, groups engage with and reconnect to their local communities, bringing about stronger, more cohesive societies. </a:t>
            </a:r>
            <a:endParaRPr>
              <a:solidFill>
                <a:srgbClr val="575757"/>
              </a:solidFill>
              <a:highlight>
                <a:srgbClr val="F6F6F6"/>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solidFill>
                  <a:srgbClr val="5E5E5E"/>
                </a:solidFill>
                <a:highlight>
                  <a:srgbClr val="FFFFFF"/>
                </a:highlight>
                <a:latin typeface="Arial"/>
                <a:ea typeface="Arial"/>
                <a:cs typeface="Arial"/>
                <a:sym typeface="Arial"/>
              </a:rPr>
              <a:t>Community sponsorship is a significant commitment, but it also has proven to be an extremely rewarding one that often builds powerful bonds between sponsor groups and the refugees they welcome. The current moment presents a critical opportunity to reimagine resettlement and lay the groundwork for a future, reinvigorated system built on community participation.</a:t>
            </a:r>
            <a:endParaRPr>
              <a:solidFill>
                <a:srgbClr val="5E5E5E"/>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5B9F9F"/>
              </a:solidFill>
              <a:highlight>
                <a:srgbClr val="F5F5F5"/>
              </a:highlight>
              <a:latin typeface="Arial"/>
              <a:ea typeface="Arial"/>
              <a:cs typeface="Arial"/>
              <a:sym typeface="Arial"/>
            </a:endParaRPr>
          </a:p>
          <a:p>
            <a:pPr indent="0" lvl="0" marL="0" rtl="0" algn="l">
              <a:lnSpc>
                <a:spcPct val="115000"/>
              </a:lnSpc>
              <a:spcBef>
                <a:spcPts val="0"/>
              </a:spcBef>
              <a:spcAft>
                <a:spcPts val="0"/>
              </a:spcAft>
              <a:buSzPts val="1100"/>
              <a:buNone/>
            </a:pPr>
            <a:r>
              <a:rPr lang="en-US">
                <a:solidFill>
                  <a:srgbClr val="5E5E5E"/>
                </a:solidFill>
                <a:highlight>
                  <a:srgbClr val="FFFFFF"/>
                </a:highlight>
                <a:latin typeface="Arial"/>
                <a:ea typeface="Arial"/>
                <a:cs typeface="Arial"/>
                <a:sym typeface="Arial"/>
              </a:rPr>
              <a:t>In support of this community-driven effort, a coalition of funders including the </a:t>
            </a:r>
            <a:r>
              <a:rPr lang="en-US" u="sng">
                <a:solidFill>
                  <a:srgbClr val="008390"/>
                </a:solidFill>
                <a:highlight>
                  <a:srgbClr val="FFFFFF"/>
                </a:highlight>
                <a:latin typeface="Arial"/>
                <a:ea typeface="Arial"/>
                <a:cs typeface="Arial"/>
                <a:sym typeface="Arial"/>
                <a:hlinkClick r:id="rId2">
                  <a:extLst>
                    <a:ext uri="{A12FA001-AC4F-418D-AE19-62706E023703}">
                      <ahyp:hlinkClr val="tx"/>
                    </a:ext>
                  </a:extLst>
                </a:hlinkClick>
              </a:rPr>
              <a:t>Open Society Foundations</a:t>
            </a:r>
            <a:r>
              <a:rPr lang="en-US">
                <a:solidFill>
                  <a:srgbClr val="5E5E5E"/>
                </a:solidFill>
                <a:highlight>
                  <a:srgbClr val="FFFFFF"/>
                </a:highlight>
                <a:latin typeface="Arial"/>
                <a:ea typeface="Arial"/>
                <a:cs typeface="Arial"/>
                <a:sym typeface="Arial"/>
              </a:rPr>
              <a:t>, </a:t>
            </a:r>
            <a:r>
              <a:rPr lang="en-US" u="sng">
                <a:solidFill>
                  <a:srgbClr val="008390"/>
                </a:solidFill>
                <a:highlight>
                  <a:srgbClr val="FFFFFF"/>
                </a:highlight>
                <a:latin typeface="Arial"/>
                <a:ea typeface="Arial"/>
                <a:cs typeface="Arial"/>
                <a:sym typeface="Arial"/>
                <a:hlinkClick r:id="rId3">
                  <a:extLst>
                    <a:ext uri="{A12FA001-AC4F-418D-AE19-62706E023703}">
                      <ahyp:hlinkClr val="tx"/>
                    </a:ext>
                  </a:extLst>
                </a:hlinkClick>
              </a:rPr>
              <a:t>The Shapiro Foundation</a:t>
            </a:r>
            <a:r>
              <a:rPr lang="en-US">
                <a:solidFill>
                  <a:srgbClr val="5E5E5E"/>
                </a:solidFill>
                <a:highlight>
                  <a:srgbClr val="FFFFFF"/>
                </a:highlight>
                <a:latin typeface="Arial"/>
                <a:ea typeface="Arial"/>
                <a:cs typeface="Arial"/>
                <a:sym typeface="Arial"/>
              </a:rPr>
              <a:t>, and philanthropists G. Barrie Landry and Laurie T. Franz, came together about a year ago to establish a new fund to help organizations across the United States develop, implement, and enhance community sponsorship programs. </a:t>
            </a:r>
            <a:endParaRPr>
              <a:solidFill>
                <a:srgbClr val="5E5E5E"/>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highlight>
                  <a:schemeClr val="lt1"/>
                </a:highlight>
                <a:latin typeface="Arial"/>
                <a:ea typeface="Arial"/>
                <a:cs typeface="Arial"/>
                <a:sym typeface="Arial"/>
              </a:rPr>
              <a:t>The first private fund to expand community sponsorship in the United States</a:t>
            </a:r>
            <a:r>
              <a:rPr lang="en-US">
                <a:solidFill>
                  <a:srgbClr val="5E5E5E"/>
                </a:solidFill>
                <a:highlight>
                  <a:schemeClr val="lt1"/>
                </a:highlight>
                <a:latin typeface="Arial"/>
                <a:ea typeface="Arial"/>
                <a:cs typeface="Arial"/>
                <a:sym typeface="Arial"/>
              </a:rPr>
              <a:t> </a:t>
            </a:r>
            <a:endParaRPr>
              <a:solidFill>
                <a:srgbClr val="5E5E5E"/>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highlight>
                  <a:srgbClr val="F5F5F5"/>
                </a:highlight>
              </a:rPr>
              <a:t>ACC applied for and was one of 8 organizations across the country to receive a Community Sponsorship Catalyst Fund grant. It is a 2 year grant.  We’ve used the past few months to research existing program sponsorship models, interview our refugee community members, and  conduct focus groups with our volunteers and staff to in order to determine the best path forward for a sponsorship program at ACC.  Our goal is to pilot our new program with one or two community groups this year, and increase that number up to approximately 5 groups in 2022. </a:t>
            </a:r>
            <a:endParaRPr>
              <a:highlight>
                <a:srgbClr val="F5F5F5"/>
              </a:highlight>
            </a:endParaRPr>
          </a:p>
          <a:p>
            <a:pPr indent="0" lvl="0" marL="0" rtl="0" algn="l">
              <a:lnSpc>
                <a:spcPct val="100000"/>
              </a:lnSpc>
              <a:spcBef>
                <a:spcPts val="0"/>
              </a:spcBef>
              <a:spcAft>
                <a:spcPts val="0"/>
              </a:spcAft>
              <a:buSzPts val="1400"/>
              <a:buNone/>
            </a:pPr>
            <a:r>
              <a:t/>
            </a:r>
            <a:endParaRPr>
              <a:highlight>
                <a:srgbClr val="F5F5F5"/>
              </a:highlight>
            </a:endParaRPr>
          </a:p>
          <a:p>
            <a:pPr indent="0" lvl="0" marL="0" rtl="0" algn="l">
              <a:lnSpc>
                <a:spcPct val="100000"/>
              </a:lnSpc>
              <a:spcBef>
                <a:spcPts val="0"/>
              </a:spcBef>
              <a:spcAft>
                <a:spcPts val="0"/>
              </a:spcAft>
              <a:buSzPts val="1400"/>
              <a:buNone/>
            </a:pPr>
            <a:r>
              <a:rPr lang="en-US">
                <a:highlight>
                  <a:srgbClr val="F5F5F5"/>
                </a:highlight>
              </a:rPr>
              <a:t>You are the first group to receive this presentation!  We’re still working out the details and the kinks!</a:t>
            </a:r>
            <a:endParaRPr>
              <a:highlight>
                <a:srgbClr val="F5F5F5"/>
              </a:highlight>
            </a:endParaRPr>
          </a:p>
        </p:txBody>
      </p:sp>
      <p:sp>
        <p:nvSpPr>
          <p:cNvPr id="113" name="Google Shape;113;gf92e9d9693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f286f1ee80_0_1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f286f1ee80_0_1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015323" rtl="0" algn="l">
              <a:lnSpc>
                <a:spcPct val="200522"/>
              </a:lnSpc>
              <a:spcBef>
                <a:spcPts val="1883"/>
              </a:spcBef>
              <a:spcAft>
                <a:spcPts val="0"/>
              </a:spcAft>
              <a:buClr>
                <a:schemeClr val="dk1"/>
              </a:buClr>
              <a:buSzPts val="1100"/>
              <a:buFont typeface="Arial"/>
              <a:buNone/>
            </a:pPr>
            <a:r>
              <a:rPr lang="en-US" sz="1295">
                <a:latin typeface="Arial"/>
                <a:ea typeface="Arial"/>
                <a:cs typeface="Arial"/>
                <a:sym typeface="Arial"/>
              </a:rPr>
              <a:t>As the manual says, refugee resettlement is messy! • Tolerating messiness requires deep breaths, flexibility, and humility. </a:t>
            </a:r>
            <a:endParaRPr sz="1295">
              <a:latin typeface="Arial"/>
              <a:ea typeface="Arial"/>
              <a:cs typeface="Arial"/>
              <a:sym typeface="Arial"/>
            </a:endParaRPr>
          </a:p>
          <a:p>
            <a:pPr indent="-184980" lvl="0" marL="600584" marR="532638" rtl="0" algn="l">
              <a:lnSpc>
                <a:spcPct val="100261"/>
              </a:lnSpc>
              <a:spcBef>
                <a:spcPts val="293"/>
              </a:spcBef>
              <a:spcAft>
                <a:spcPts val="0"/>
              </a:spcAft>
              <a:buClr>
                <a:schemeClr val="dk1"/>
              </a:buClr>
              <a:buSzPts val="1100"/>
              <a:buFont typeface="Arial"/>
              <a:buNone/>
            </a:pPr>
            <a:r>
              <a:rPr lang="en-US" sz="1295">
                <a:latin typeface="Arial"/>
                <a:ea typeface="Arial"/>
                <a:cs typeface="Arial"/>
                <a:sym typeface="Arial"/>
              </a:rPr>
              <a:t>• Try to think about the messiness you are going to encounter as beautiful, as  depicted in this image by Salvador Dali. </a:t>
            </a:r>
            <a:endParaRPr sz="1295">
              <a:latin typeface="Arial"/>
              <a:ea typeface="Arial"/>
              <a:cs typeface="Arial"/>
              <a:sym typeface="Arial"/>
            </a:endParaRPr>
          </a:p>
          <a:p>
            <a:pPr indent="-189588" lvl="0" marL="605191" marR="302643" rtl="0" algn="l">
              <a:lnSpc>
                <a:spcPct val="100261"/>
              </a:lnSpc>
              <a:spcBef>
                <a:spcPts val="1604"/>
              </a:spcBef>
              <a:spcAft>
                <a:spcPts val="0"/>
              </a:spcAft>
              <a:buClr>
                <a:schemeClr val="dk1"/>
              </a:buClr>
              <a:buSzPts val="1100"/>
              <a:buFont typeface="Arial"/>
              <a:buNone/>
            </a:pPr>
            <a:r>
              <a:rPr lang="en-US" sz="1295">
                <a:latin typeface="Arial"/>
                <a:ea typeface="Arial"/>
                <a:cs typeface="Arial"/>
                <a:sym typeface="Arial"/>
              </a:rPr>
              <a:t>• Negotiate cultural differences while trying to manage communications and  miscommunications with aplomb and accept that flexibility is often necessary. </a:t>
            </a:r>
            <a:endParaRPr sz="1295">
              <a:latin typeface="Arial"/>
              <a:ea typeface="Arial"/>
              <a:cs typeface="Arial"/>
              <a:sym typeface="Arial"/>
            </a:endParaRPr>
          </a:p>
          <a:p>
            <a:pPr indent="0" lvl="0" marL="415603" rtl="0" algn="l">
              <a:spcBef>
                <a:spcPts val="1592"/>
              </a:spcBef>
              <a:spcAft>
                <a:spcPts val="0"/>
              </a:spcAft>
              <a:buClr>
                <a:schemeClr val="dk1"/>
              </a:buClr>
              <a:buSzPts val="1100"/>
              <a:buFont typeface="Arial"/>
              <a:buNone/>
            </a:pPr>
            <a:r>
              <a:rPr lang="en-US" sz="1295">
                <a:latin typeface="Arial"/>
                <a:ea typeface="Arial"/>
                <a:cs typeface="Arial"/>
                <a:sym typeface="Arial"/>
              </a:rPr>
              <a:t>• Embrace the mess! </a:t>
            </a:r>
            <a:br>
              <a:rPr lang="en-US" sz="1295">
                <a:latin typeface="Arial"/>
                <a:ea typeface="Arial"/>
                <a:cs typeface="Arial"/>
                <a:sym typeface="Arial"/>
              </a:rPr>
            </a:br>
            <a:br>
              <a:rPr lang="en-US" sz="1295">
                <a:latin typeface="Arial"/>
                <a:ea typeface="Arial"/>
                <a:cs typeface="Arial"/>
                <a:sym typeface="Arial"/>
              </a:rPr>
            </a:br>
            <a:r>
              <a:rPr lang="en-US" sz="1295">
                <a:solidFill>
                  <a:srgbClr val="0000FF"/>
                </a:solidFill>
                <a:latin typeface="Arial"/>
                <a:ea typeface="Arial"/>
                <a:cs typeface="Arial"/>
                <a:sym typeface="Arial"/>
              </a:rPr>
              <a:t>Used to work in Type A work environment.  Not going to serve you well in this environment.  State bureaucracy capricious and frustrating.  By tolerating, you’re embracing everything that comes with it.  Negotiating misunderstandings frequently.  One should not expect a linear progression in the progress of family.  Important to be able to take stock in own patience and understanding.  Don’t compare it to something you would be doing personally.  Eventually you’ll get used to it. Be pleasantly surprised when things aren’t as messing!</a:t>
            </a:r>
            <a:endParaRPr sz="1295">
              <a:solidFill>
                <a:srgbClr val="0000FF"/>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f286f1ee80_0_8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1625" lvl="0" marL="457200" rtl="0" algn="l">
              <a:lnSpc>
                <a:spcPct val="115000"/>
              </a:lnSpc>
              <a:spcBef>
                <a:spcPts val="0"/>
              </a:spcBef>
              <a:spcAft>
                <a:spcPts val="0"/>
              </a:spcAft>
              <a:buClr>
                <a:srgbClr val="333333"/>
              </a:buClr>
              <a:buSzPts val="1150"/>
              <a:buFont typeface="Roboto"/>
              <a:buChar char="●"/>
            </a:pPr>
            <a:r>
              <a:rPr b="1" lang="en-US" sz="1150">
                <a:solidFill>
                  <a:srgbClr val="333333"/>
                </a:solidFill>
                <a:highlight>
                  <a:srgbClr val="FFFFFF"/>
                </a:highlight>
                <a:latin typeface="Roboto"/>
                <a:ea typeface="Roboto"/>
                <a:cs typeface="Roboto"/>
                <a:sym typeface="Roboto"/>
              </a:rPr>
              <a:t>The Shahadah (The Declaration of Faith)</a:t>
            </a:r>
            <a:r>
              <a:rPr lang="en-US" sz="1150">
                <a:solidFill>
                  <a:srgbClr val="333333"/>
                </a:solidFill>
                <a:highlight>
                  <a:srgbClr val="FFFFFF"/>
                </a:highlight>
                <a:latin typeface="Roboto"/>
                <a:ea typeface="Roboto"/>
                <a:cs typeface="Roboto"/>
                <a:sym typeface="Roboto"/>
              </a:rPr>
              <a:t> is the first and most important pillar of Islam. It’s the </a:t>
            </a:r>
            <a:r>
              <a:rPr lang="en-US" sz="1150" u="sng">
                <a:solidFill>
                  <a:srgbClr val="333333"/>
                </a:solidFill>
                <a:highlight>
                  <a:srgbClr val="FFFFFF"/>
                </a:highlight>
                <a:latin typeface="Roboto"/>
                <a:ea typeface="Roboto"/>
                <a:cs typeface="Roboto"/>
                <a:sym typeface="Roboto"/>
              </a:rPr>
              <a:t>initial submission to Islam</a:t>
            </a:r>
            <a:r>
              <a:rPr lang="en-US" sz="1150">
                <a:solidFill>
                  <a:srgbClr val="333333"/>
                </a:solidFill>
                <a:highlight>
                  <a:srgbClr val="FFFFFF"/>
                </a:highlight>
                <a:latin typeface="Roboto"/>
                <a:ea typeface="Roboto"/>
                <a:cs typeface="Roboto"/>
                <a:sym typeface="Roboto"/>
              </a:rPr>
              <a:t> and carried out by those </a:t>
            </a:r>
            <a:r>
              <a:rPr lang="en-US" sz="1150" u="sng">
                <a:solidFill>
                  <a:srgbClr val="333333"/>
                </a:solidFill>
                <a:highlight>
                  <a:srgbClr val="FFFFFF"/>
                </a:highlight>
                <a:latin typeface="Roboto"/>
                <a:ea typeface="Roboto"/>
                <a:cs typeface="Roboto"/>
                <a:sym typeface="Roboto"/>
              </a:rPr>
              <a:t>reverts to Islam</a:t>
            </a:r>
            <a:r>
              <a:rPr lang="en-US" sz="1150">
                <a:solidFill>
                  <a:srgbClr val="333333"/>
                </a:solidFill>
                <a:highlight>
                  <a:srgbClr val="FFFFFF"/>
                </a:highlight>
                <a:latin typeface="Roboto"/>
                <a:ea typeface="Roboto"/>
                <a:cs typeface="Roboto"/>
                <a:sym typeface="Roboto"/>
              </a:rPr>
              <a:t> as a commitment and declaration of their faith.</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0"/>
              </a:spcBef>
              <a:spcAft>
                <a:spcPts val="0"/>
              </a:spcAft>
              <a:buClr>
                <a:srgbClr val="333333"/>
              </a:buClr>
              <a:buSzPts val="1150"/>
              <a:buFont typeface="Roboto"/>
              <a:buChar char="●"/>
            </a:pPr>
            <a:r>
              <a:rPr lang="en-US" sz="1150">
                <a:solidFill>
                  <a:srgbClr val="333333"/>
                </a:solidFill>
                <a:highlight>
                  <a:srgbClr val="FFFFFF"/>
                </a:highlight>
                <a:latin typeface="Roboto"/>
                <a:ea typeface="Roboto"/>
                <a:cs typeface="Roboto"/>
                <a:sym typeface="Roboto"/>
              </a:rPr>
              <a:t>The shahada is a two-part statement that articulates the main beliefs of Islam.</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0"/>
              </a:spcBef>
              <a:spcAft>
                <a:spcPts val="0"/>
              </a:spcAft>
              <a:buClr>
                <a:srgbClr val="333333"/>
              </a:buClr>
              <a:buSzPts val="1150"/>
              <a:buFont typeface="Roboto"/>
              <a:buChar char="●"/>
            </a:pPr>
            <a:r>
              <a:rPr b="1" lang="en-US" sz="1150">
                <a:solidFill>
                  <a:srgbClr val="333333"/>
                </a:solidFill>
                <a:highlight>
                  <a:srgbClr val="FFFFFF"/>
                </a:highlight>
                <a:latin typeface="Roboto"/>
                <a:ea typeface="Roboto"/>
                <a:cs typeface="Roboto"/>
                <a:sym typeface="Roboto"/>
              </a:rPr>
              <a:t>The first part of Shahada</a:t>
            </a:r>
            <a:r>
              <a:rPr lang="en-US" sz="1150">
                <a:solidFill>
                  <a:srgbClr val="333333"/>
                </a:solidFill>
                <a:highlight>
                  <a:srgbClr val="FFFFFF"/>
                </a:highlight>
                <a:latin typeface="Roboto"/>
                <a:ea typeface="Roboto"/>
                <a:cs typeface="Roboto"/>
                <a:sym typeface="Roboto"/>
              </a:rPr>
              <a:t> states that there is no god but Allah (SWT) which means that no other being has the right to be worshiped and that Allah almighty has neither partner nor son.</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0"/>
              </a:spcBef>
              <a:spcAft>
                <a:spcPts val="0"/>
              </a:spcAft>
              <a:buClr>
                <a:srgbClr val="333333"/>
              </a:buClr>
              <a:buSzPts val="1150"/>
              <a:buFont typeface="Roboto"/>
              <a:buChar char="●"/>
            </a:pPr>
            <a:r>
              <a:rPr b="1" lang="en-US" sz="1150">
                <a:solidFill>
                  <a:srgbClr val="333333"/>
                </a:solidFill>
                <a:highlight>
                  <a:srgbClr val="FFFFFF"/>
                </a:highlight>
                <a:latin typeface="Roboto"/>
                <a:ea typeface="Roboto"/>
                <a:cs typeface="Roboto"/>
                <a:sym typeface="Roboto"/>
              </a:rPr>
              <a:t>The second part of the Shahada</a:t>
            </a:r>
            <a:r>
              <a:rPr lang="en-US" sz="1150">
                <a:solidFill>
                  <a:srgbClr val="333333"/>
                </a:solidFill>
                <a:highlight>
                  <a:srgbClr val="FFFFFF"/>
                </a:highlight>
                <a:latin typeface="Roboto"/>
                <a:ea typeface="Roboto"/>
                <a:cs typeface="Roboto"/>
                <a:sym typeface="Roboto"/>
              </a:rPr>
              <a:t> witnesses that our beloved prophet Muhammad (PBUH) is the last prophet &amp; messenger sent by Allah (SWT).</a:t>
            </a:r>
            <a:br>
              <a:rPr lang="en-US" sz="1150">
                <a:solidFill>
                  <a:srgbClr val="333333"/>
                </a:solidFill>
                <a:highlight>
                  <a:srgbClr val="FFFFFF"/>
                </a:highlight>
                <a:latin typeface="Roboto"/>
                <a:ea typeface="Roboto"/>
                <a:cs typeface="Roboto"/>
                <a:sym typeface="Roboto"/>
              </a:rPr>
            </a:b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0"/>
              </a:spcBef>
              <a:spcAft>
                <a:spcPts val="0"/>
              </a:spcAft>
              <a:buClr>
                <a:srgbClr val="333333"/>
              </a:buClr>
              <a:buSzPts val="1150"/>
              <a:buFont typeface="Roboto"/>
              <a:buChar char="●"/>
            </a:pPr>
            <a:r>
              <a:rPr lang="en-US" sz="1150">
                <a:solidFill>
                  <a:srgbClr val="333333"/>
                </a:solidFill>
                <a:highlight>
                  <a:srgbClr val="FFFFFF"/>
                </a:highlight>
                <a:latin typeface="Roboto"/>
                <a:ea typeface="Roboto"/>
                <a:cs typeface="Roboto"/>
                <a:sym typeface="Roboto"/>
              </a:rPr>
              <a:t>In Islam, there are </a:t>
            </a:r>
            <a:r>
              <a:rPr b="1" lang="en-US" sz="1150">
                <a:solidFill>
                  <a:srgbClr val="333333"/>
                </a:solidFill>
                <a:highlight>
                  <a:srgbClr val="FFFFFF"/>
                </a:highlight>
                <a:latin typeface="Roboto"/>
                <a:ea typeface="Roboto"/>
                <a:cs typeface="Roboto"/>
                <a:sym typeface="Roboto"/>
              </a:rPr>
              <a:t>five obligatory daily prayers</a:t>
            </a:r>
            <a:r>
              <a:rPr lang="en-US" sz="1150">
                <a:solidFill>
                  <a:srgbClr val="333333"/>
                </a:solidFill>
                <a:highlight>
                  <a:srgbClr val="FFFFFF"/>
                </a:highlight>
                <a:latin typeface="Roboto"/>
                <a:ea typeface="Roboto"/>
                <a:cs typeface="Roboto"/>
                <a:sym typeface="Roboto"/>
              </a:rPr>
              <a:t> in which Muslims must perform in certain ways and times. The times for each prayer vary according to the lunar calendar as they range from sunrise to midnight. </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0"/>
              </a:spcBef>
              <a:spcAft>
                <a:spcPts val="0"/>
              </a:spcAft>
              <a:buSzPts val="1150"/>
              <a:buFont typeface="Roboto"/>
              <a:buChar char="●"/>
            </a:pPr>
            <a:r>
              <a:rPr lang="en-US" sz="1150">
                <a:solidFill>
                  <a:srgbClr val="333333"/>
                </a:solidFill>
                <a:highlight>
                  <a:srgbClr val="FFFFFF"/>
                </a:highlight>
                <a:latin typeface="Roboto"/>
                <a:ea typeface="Roboto"/>
                <a:cs typeface="Roboto"/>
                <a:sym typeface="Roboto"/>
              </a:rPr>
              <a:t>During these prayers, Muslims face Mecca, which is the location of </a:t>
            </a:r>
            <a:r>
              <a:rPr lang="en-US" sz="1150">
                <a:solidFill>
                  <a:srgbClr val="369C85"/>
                </a:solidFill>
                <a:highlight>
                  <a:srgbClr val="FFFFFF"/>
                </a:highlight>
                <a:uFill>
                  <a:noFill/>
                </a:uFill>
                <a:latin typeface="Roboto"/>
                <a:ea typeface="Roboto"/>
                <a:cs typeface="Roboto"/>
                <a:sym typeface="Roboto"/>
                <a:hlinkClick r:id="rId2">
                  <a:extLst>
                    <a:ext uri="{A12FA001-AC4F-418D-AE19-62706E023703}">
                      <ahyp:hlinkClr val="tx"/>
                    </a:ext>
                  </a:extLst>
                </a:hlinkClick>
              </a:rPr>
              <a:t>the Kaaba</a:t>
            </a:r>
            <a:r>
              <a:rPr lang="en-US" sz="1150">
                <a:solidFill>
                  <a:srgbClr val="333333"/>
                </a:solidFill>
                <a:highlight>
                  <a:srgbClr val="FFFFFF"/>
                </a:highlight>
                <a:latin typeface="Roboto"/>
                <a:ea typeface="Roboto"/>
                <a:cs typeface="Roboto"/>
                <a:sym typeface="Roboto"/>
              </a:rPr>
              <a:t>, the most sacred site in Islam. Each prayer includes a </a:t>
            </a:r>
            <a:r>
              <a:rPr b="1" lang="en-US" sz="1150">
                <a:solidFill>
                  <a:srgbClr val="333333"/>
                </a:solidFill>
                <a:highlight>
                  <a:srgbClr val="FFFFFF"/>
                </a:highlight>
                <a:latin typeface="Roboto"/>
                <a:ea typeface="Roboto"/>
                <a:cs typeface="Roboto"/>
                <a:sym typeface="Roboto"/>
              </a:rPr>
              <a:t>recitation of Quran</a:t>
            </a:r>
            <a:r>
              <a:rPr lang="en-US" sz="1150">
                <a:solidFill>
                  <a:srgbClr val="333333"/>
                </a:solidFill>
                <a:highlight>
                  <a:srgbClr val="FFFFFF"/>
                </a:highlight>
                <a:latin typeface="Roboto"/>
                <a:ea typeface="Roboto"/>
                <a:cs typeface="Roboto"/>
                <a:sym typeface="Roboto"/>
              </a:rPr>
              <a:t>, along with different Ruko.</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0"/>
              </a:spcBef>
              <a:spcAft>
                <a:spcPts val="0"/>
              </a:spcAft>
              <a:buSzPts val="1150"/>
              <a:buFont typeface="Roboto"/>
              <a:buChar char="●"/>
            </a:pPr>
            <a:r>
              <a:rPr lang="en-US" sz="1150">
                <a:solidFill>
                  <a:srgbClr val="333333"/>
                </a:solidFill>
                <a:highlight>
                  <a:srgbClr val="FFFFFF"/>
                </a:highlight>
                <a:latin typeface="Roboto"/>
                <a:ea typeface="Roboto"/>
                <a:cs typeface="Roboto"/>
                <a:sym typeface="Roboto"/>
              </a:rPr>
              <a:t>Prior to each prayer, Muslims must perform a washing ritual in which called “</a:t>
            </a:r>
            <a:r>
              <a:rPr lang="en-US" sz="1150">
                <a:solidFill>
                  <a:srgbClr val="369C85"/>
                </a:solidFill>
                <a:highlight>
                  <a:srgbClr val="FFFFFF"/>
                </a:highlight>
                <a:uFill>
                  <a:noFill/>
                </a:uFill>
                <a:latin typeface="Roboto"/>
                <a:ea typeface="Roboto"/>
                <a:cs typeface="Roboto"/>
                <a:sym typeface="Roboto"/>
                <a:hlinkClick r:id="rId3">
                  <a:extLst>
                    <a:ext uri="{A12FA001-AC4F-418D-AE19-62706E023703}">
                      <ahyp:hlinkClr val="tx"/>
                    </a:ext>
                  </a:extLst>
                </a:hlinkClick>
              </a:rPr>
              <a:t>Wudu</a:t>
            </a:r>
            <a:r>
              <a:rPr lang="en-US" sz="1150">
                <a:solidFill>
                  <a:srgbClr val="333333"/>
                </a:solidFill>
                <a:highlight>
                  <a:srgbClr val="FFFFFF"/>
                </a:highlight>
                <a:latin typeface="Roboto"/>
                <a:ea typeface="Roboto"/>
                <a:cs typeface="Roboto"/>
                <a:sym typeface="Roboto"/>
              </a:rPr>
              <a:t>“(Ablution) to ensure purity prior to standing before Allah (SWT).</a:t>
            </a:r>
            <a:endParaRPr sz="1150">
              <a:solidFill>
                <a:srgbClr val="333333"/>
              </a:solidFill>
              <a:highlight>
                <a:srgbClr val="FFFFFF"/>
              </a:highlight>
              <a:latin typeface="Roboto"/>
              <a:ea typeface="Roboto"/>
              <a:cs typeface="Roboto"/>
              <a:sym typeface="Roboto"/>
            </a:endParaRPr>
          </a:p>
          <a:p>
            <a:pPr indent="0" lvl="0" marL="0" rtl="0" algn="l">
              <a:lnSpc>
                <a:spcPct val="115000"/>
              </a:lnSpc>
              <a:spcBef>
                <a:spcPts val="1500"/>
              </a:spcBef>
              <a:spcAft>
                <a:spcPts val="0"/>
              </a:spcAft>
              <a:buNone/>
            </a:pPr>
            <a:r>
              <a:rPr b="1" lang="en-US" sz="1150">
                <a:solidFill>
                  <a:srgbClr val="333333"/>
                </a:solidFill>
                <a:highlight>
                  <a:srgbClr val="FFFFFF"/>
                </a:highlight>
                <a:latin typeface="Roboto"/>
                <a:ea typeface="Roboto"/>
                <a:cs typeface="Roboto"/>
                <a:sym typeface="Roboto"/>
              </a:rPr>
              <a:t>3. “Zakat” or Alms-giving</a:t>
            </a:r>
            <a:r>
              <a:rPr lang="en-US" sz="1150">
                <a:solidFill>
                  <a:srgbClr val="333333"/>
                </a:solidFill>
                <a:highlight>
                  <a:srgbClr val="FFFFFF"/>
                </a:highlight>
                <a:latin typeface="Roboto"/>
                <a:ea typeface="Roboto"/>
                <a:cs typeface="Roboto"/>
                <a:sym typeface="Roboto"/>
              </a:rPr>
              <a:t> is the third pillar of Islam and it is mandatory on every Muslim who is financially capable.</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1500"/>
              </a:spcBef>
              <a:spcAft>
                <a:spcPts val="0"/>
              </a:spcAft>
              <a:buClr>
                <a:srgbClr val="333333"/>
              </a:buClr>
              <a:buSzPts val="1150"/>
              <a:buFont typeface="Roboto"/>
              <a:buChar char="●"/>
            </a:pPr>
            <a:r>
              <a:rPr lang="en-US" sz="1150">
                <a:solidFill>
                  <a:srgbClr val="333333"/>
                </a:solidFill>
                <a:highlight>
                  <a:srgbClr val="FFFFFF"/>
                </a:highlight>
                <a:latin typeface="Roboto"/>
                <a:ea typeface="Roboto"/>
                <a:cs typeface="Roboto"/>
                <a:sym typeface="Roboto"/>
              </a:rPr>
              <a:t>A financially capable Muslim must </a:t>
            </a:r>
            <a:r>
              <a:rPr lang="en-US" sz="1150" u="sng">
                <a:solidFill>
                  <a:srgbClr val="333333"/>
                </a:solidFill>
                <a:highlight>
                  <a:srgbClr val="FFFFFF"/>
                </a:highlight>
                <a:latin typeface="Roboto"/>
                <a:ea typeface="Roboto"/>
                <a:cs typeface="Roboto"/>
                <a:sym typeface="Roboto"/>
              </a:rPr>
              <a:t>donate a percentage of his/her yearly income or fortune equal to 2.5%</a:t>
            </a:r>
            <a:r>
              <a:rPr lang="en-US" sz="1150">
                <a:solidFill>
                  <a:srgbClr val="333333"/>
                </a:solidFill>
                <a:highlight>
                  <a:srgbClr val="FFFFFF"/>
                </a:highlight>
                <a:latin typeface="Roboto"/>
                <a:ea typeface="Roboto"/>
                <a:cs typeface="Roboto"/>
                <a:sym typeface="Roboto"/>
              </a:rPr>
              <a:t> every year to the poor and needy.</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0"/>
              </a:spcBef>
              <a:spcAft>
                <a:spcPts val="0"/>
              </a:spcAft>
              <a:buClr>
                <a:srgbClr val="333333"/>
              </a:buClr>
              <a:buSzPts val="1150"/>
              <a:buFont typeface="Roboto"/>
              <a:buChar char="●"/>
            </a:pPr>
            <a:r>
              <a:rPr b="1" lang="en-US" sz="1150">
                <a:solidFill>
                  <a:srgbClr val="333333"/>
                </a:solidFill>
                <a:highlight>
                  <a:srgbClr val="FFFFFF"/>
                </a:highlight>
                <a:latin typeface="Roboto"/>
                <a:ea typeface="Roboto"/>
                <a:cs typeface="Roboto"/>
                <a:sym typeface="Roboto"/>
              </a:rPr>
              <a:t>Zakat</a:t>
            </a:r>
            <a:r>
              <a:rPr lang="en-US" sz="1150">
                <a:solidFill>
                  <a:srgbClr val="333333"/>
                </a:solidFill>
                <a:highlight>
                  <a:srgbClr val="FFFFFF"/>
                </a:highlight>
                <a:latin typeface="Roboto"/>
                <a:ea typeface="Roboto"/>
                <a:cs typeface="Roboto"/>
                <a:sym typeface="Roboto"/>
              </a:rPr>
              <a:t> generates a sense of devotion and worship to Allah, sympathy with poor, needy, destitute. It also purifies the hearts of both poor and rich, achieves social justice, and creates a cooperative, cohesive, productive society.</a:t>
            </a:r>
            <a:endParaRPr sz="1150">
              <a:solidFill>
                <a:srgbClr val="333333"/>
              </a:solidFill>
              <a:highlight>
                <a:srgbClr val="FFFFFF"/>
              </a:highlight>
              <a:latin typeface="Roboto"/>
              <a:ea typeface="Roboto"/>
              <a:cs typeface="Roboto"/>
              <a:sym typeface="Roboto"/>
            </a:endParaRPr>
          </a:p>
          <a:p>
            <a:pPr indent="0" lvl="0" marL="0" rtl="0" algn="l">
              <a:lnSpc>
                <a:spcPct val="115000"/>
              </a:lnSpc>
              <a:spcBef>
                <a:spcPts val="1500"/>
              </a:spcBef>
              <a:spcAft>
                <a:spcPts val="0"/>
              </a:spcAft>
              <a:buSzPts val="1100"/>
              <a:buNone/>
            </a:pPr>
            <a:r>
              <a:rPr lang="en-US" sz="1150">
                <a:solidFill>
                  <a:srgbClr val="333333"/>
                </a:solidFill>
                <a:highlight>
                  <a:srgbClr val="FFFFFF"/>
                </a:highlight>
                <a:latin typeface="Roboto"/>
                <a:ea typeface="Roboto"/>
                <a:cs typeface="Roboto"/>
                <a:sym typeface="Roboto"/>
              </a:rPr>
              <a:t>4. </a:t>
            </a:r>
            <a:r>
              <a:rPr b="1" lang="en-US" sz="1150">
                <a:solidFill>
                  <a:srgbClr val="333333"/>
                </a:solidFill>
                <a:highlight>
                  <a:srgbClr val="FFFFFF"/>
                </a:highlight>
                <a:latin typeface="Roboto"/>
                <a:ea typeface="Roboto"/>
                <a:cs typeface="Roboto"/>
                <a:sym typeface="Roboto"/>
              </a:rPr>
              <a:t>“Sawm” or Fasting</a:t>
            </a:r>
            <a:r>
              <a:rPr lang="en-US" sz="1150">
                <a:solidFill>
                  <a:srgbClr val="333333"/>
                </a:solidFill>
                <a:highlight>
                  <a:srgbClr val="FFFFFF"/>
                </a:highlight>
                <a:latin typeface="Roboto"/>
                <a:ea typeface="Roboto"/>
                <a:cs typeface="Roboto"/>
                <a:sym typeface="Roboto"/>
              </a:rPr>
              <a:t> is the fourth pillar of Islam in which Muslims fast during the daylight hours in </a:t>
            </a:r>
            <a:r>
              <a:rPr b="1" lang="en-US" sz="1150">
                <a:solidFill>
                  <a:srgbClr val="333333"/>
                </a:solidFill>
                <a:highlight>
                  <a:srgbClr val="FFFFFF"/>
                </a:highlight>
                <a:latin typeface="Roboto"/>
                <a:ea typeface="Roboto"/>
                <a:cs typeface="Roboto"/>
                <a:sym typeface="Roboto"/>
              </a:rPr>
              <a:t>the holy month of Ramadan</a:t>
            </a:r>
            <a:r>
              <a:rPr lang="en-US" sz="1150">
                <a:solidFill>
                  <a:srgbClr val="333333"/>
                </a:solidFill>
                <a:highlight>
                  <a:srgbClr val="FFFFFF"/>
                </a:highlight>
                <a:latin typeface="Roboto"/>
                <a:ea typeface="Roboto"/>
                <a:cs typeface="Roboto"/>
                <a:sym typeface="Roboto"/>
              </a:rPr>
              <a:t>, the 9</a:t>
            </a:r>
            <a:r>
              <a:rPr baseline="30000" lang="en-US" sz="1150">
                <a:solidFill>
                  <a:srgbClr val="333333"/>
                </a:solidFill>
                <a:highlight>
                  <a:srgbClr val="FFFFFF"/>
                </a:highlight>
                <a:latin typeface="Roboto"/>
                <a:ea typeface="Roboto"/>
                <a:cs typeface="Roboto"/>
                <a:sym typeface="Roboto"/>
              </a:rPr>
              <a:t>th</a:t>
            </a:r>
            <a:r>
              <a:rPr lang="en-US" sz="1150">
                <a:solidFill>
                  <a:srgbClr val="333333"/>
                </a:solidFill>
                <a:highlight>
                  <a:srgbClr val="FFFFFF"/>
                </a:highlight>
                <a:latin typeface="Roboto"/>
                <a:ea typeface="Roboto"/>
                <a:cs typeface="Roboto"/>
                <a:sym typeface="Roboto"/>
              </a:rPr>
              <a:t> month of the Islamic calendar.</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1500"/>
              </a:spcBef>
              <a:spcAft>
                <a:spcPts val="0"/>
              </a:spcAft>
              <a:buClr>
                <a:srgbClr val="333333"/>
              </a:buClr>
              <a:buSzPts val="1150"/>
              <a:buFont typeface="Roboto"/>
              <a:buChar char="●"/>
            </a:pPr>
            <a:r>
              <a:rPr b="1" lang="en-US" sz="1150">
                <a:solidFill>
                  <a:srgbClr val="333333"/>
                </a:solidFill>
                <a:highlight>
                  <a:srgbClr val="FFFFFF"/>
                </a:highlight>
                <a:latin typeface="Roboto"/>
                <a:ea typeface="Roboto"/>
                <a:cs typeface="Roboto"/>
                <a:sym typeface="Roboto"/>
              </a:rPr>
              <a:t>Fasting during Ramadan</a:t>
            </a:r>
            <a:r>
              <a:rPr lang="en-US" sz="1150">
                <a:solidFill>
                  <a:srgbClr val="333333"/>
                </a:solidFill>
                <a:highlight>
                  <a:srgbClr val="FFFFFF"/>
                </a:highlight>
                <a:latin typeface="Roboto"/>
                <a:ea typeface="Roboto"/>
                <a:cs typeface="Roboto"/>
                <a:sym typeface="Roboto"/>
              </a:rPr>
              <a:t> involves discipline and abstaining from many things, such as food, drink (including water), medication, any acts of evil, any sexual activity, backbiting, harming oneself or others, smoking, impure thoughts, etc.</a:t>
            </a:r>
            <a:endParaRPr sz="1150">
              <a:solidFill>
                <a:srgbClr val="333333"/>
              </a:solidFill>
              <a:highlight>
                <a:srgbClr val="FFFFFF"/>
              </a:highlight>
              <a:latin typeface="Roboto"/>
              <a:ea typeface="Roboto"/>
              <a:cs typeface="Roboto"/>
              <a:sym typeface="Roboto"/>
            </a:endParaRPr>
          </a:p>
          <a:p>
            <a:pPr indent="0" lvl="0" marL="0" rtl="0" algn="l">
              <a:lnSpc>
                <a:spcPct val="115000"/>
              </a:lnSpc>
              <a:spcBef>
                <a:spcPts val="1500"/>
              </a:spcBef>
              <a:spcAft>
                <a:spcPts val="0"/>
              </a:spcAft>
              <a:buSzPts val="1100"/>
              <a:buNone/>
            </a:pPr>
            <a:r>
              <a:rPr lang="en-US" sz="1150">
                <a:solidFill>
                  <a:srgbClr val="333333"/>
                </a:solidFill>
                <a:highlight>
                  <a:srgbClr val="FFFFFF"/>
                </a:highlight>
                <a:latin typeface="Roboto"/>
                <a:ea typeface="Roboto"/>
                <a:cs typeface="Roboto"/>
                <a:sym typeface="Roboto"/>
              </a:rPr>
              <a:t>5. </a:t>
            </a:r>
            <a:r>
              <a:rPr b="1" lang="en-US" sz="1150">
                <a:solidFill>
                  <a:srgbClr val="333333"/>
                </a:solidFill>
                <a:highlight>
                  <a:srgbClr val="FFFFFF"/>
                </a:highlight>
                <a:latin typeface="Roboto"/>
                <a:ea typeface="Roboto"/>
                <a:cs typeface="Roboto"/>
                <a:sym typeface="Roboto"/>
              </a:rPr>
              <a:t>“Hajj” or Pilgrimage to the Holy Kabah</a:t>
            </a:r>
            <a:r>
              <a:rPr lang="en-US" sz="1150">
                <a:solidFill>
                  <a:srgbClr val="333333"/>
                </a:solidFill>
                <a:highlight>
                  <a:srgbClr val="FFFFFF"/>
                </a:highlight>
                <a:latin typeface="Roboto"/>
                <a:ea typeface="Roboto"/>
                <a:cs typeface="Roboto"/>
                <a:sym typeface="Roboto"/>
              </a:rPr>
              <a:t> in Mecca is the fifth and last pillar of Islam.</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1500"/>
              </a:spcBef>
              <a:spcAft>
                <a:spcPts val="0"/>
              </a:spcAft>
              <a:buClr>
                <a:srgbClr val="333333"/>
              </a:buClr>
              <a:buSzPts val="1150"/>
              <a:buFont typeface="Roboto"/>
              <a:buChar char="●"/>
            </a:pPr>
            <a:r>
              <a:rPr b="1" lang="en-US" sz="1150">
                <a:solidFill>
                  <a:srgbClr val="333333"/>
                </a:solidFill>
                <a:highlight>
                  <a:srgbClr val="FFFFFF"/>
                </a:highlight>
                <a:latin typeface="Roboto"/>
                <a:ea typeface="Roboto"/>
                <a:cs typeface="Roboto"/>
                <a:sym typeface="Roboto"/>
              </a:rPr>
              <a:t>Hajj</a:t>
            </a:r>
            <a:r>
              <a:rPr lang="en-US" sz="1150">
                <a:solidFill>
                  <a:srgbClr val="333333"/>
                </a:solidFill>
                <a:highlight>
                  <a:srgbClr val="FFFFFF"/>
                </a:highlight>
                <a:latin typeface="Roboto"/>
                <a:ea typeface="Roboto"/>
                <a:cs typeface="Roboto"/>
                <a:sym typeface="Roboto"/>
              </a:rPr>
              <a:t> occurs annually and performed in the holy month of Dhul Hajj, the last month in the Islamic calendar. </a:t>
            </a:r>
            <a:r>
              <a:rPr b="1" lang="en-US" sz="1150">
                <a:solidFill>
                  <a:srgbClr val="333333"/>
                </a:solidFill>
                <a:highlight>
                  <a:srgbClr val="FFFFFF"/>
                </a:highlight>
                <a:latin typeface="Roboto"/>
                <a:ea typeface="Roboto"/>
                <a:cs typeface="Roboto"/>
                <a:sym typeface="Roboto"/>
              </a:rPr>
              <a:t>Hajj rituals</a:t>
            </a:r>
            <a:r>
              <a:rPr lang="en-US" sz="1150">
                <a:solidFill>
                  <a:srgbClr val="333333"/>
                </a:solidFill>
                <a:highlight>
                  <a:srgbClr val="FFFFFF"/>
                </a:highlight>
                <a:latin typeface="Roboto"/>
                <a:ea typeface="Roboto"/>
                <a:cs typeface="Roboto"/>
                <a:sym typeface="Roboto"/>
              </a:rPr>
              <a:t> are performed from 8th Zul-Ḥijjah to 12th Zul-Ḥijjah in Makah the city of Saudi Arabia.</a:t>
            </a:r>
            <a:endParaRPr sz="1150">
              <a:solidFill>
                <a:srgbClr val="333333"/>
              </a:solidFill>
              <a:highlight>
                <a:srgbClr val="FFFFFF"/>
              </a:highlight>
              <a:latin typeface="Roboto"/>
              <a:ea typeface="Roboto"/>
              <a:cs typeface="Roboto"/>
              <a:sym typeface="Roboto"/>
            </a:endParaRPr>
          </a:p>
          <a:p>
            <a:pPr indent="-301625" lvl="0" marL="457200" rtl="0" algn="l">
              <a:lnSpc>
                <a:spcPct val="115000"/>
              </a:lnSpc>
              <a:spcBef>
                <a:spcPts val="0"/>
              </a:spcBef>
              <a:spcAft>
                <a:spcPts val="0"/>
              </a:spcAft>
              <a:buClr>
                <a:srgbClr val="333333"/>
              </a:buClr>
              <a:buSzPts val="1150"/>
              <a:buFont typeface="Roboto"/>
              <a:buChar char="●"/>
            </a:pPr>
            <a:r>
              <a:rPr lang="en-US" sz="1150">
                <a:solidFill>
                  <a:srgbClr val="333333"/>
                </a:solidFill>
                <a:highlight>
                  <a:srgbClr val="FFFFFF"/>
                </a:highlight>
                <a:latin typeface="Roboto"/>
                <a:ea typeface="Roboto"/>
                <a:cs typeface="Roboto"/>
                <a:sym typeface="Roboto"/>
              </a:rPr>
              <a:t>It’s obligatory to every Muslim who is physically and financially able to afford the cost and difficulty of travel to visit the holy city of Mecca and make the rites of Hajj. </a:t>
            </a:r>
            <a:r>
              <a:rPr b="1" lang="en-US" sz="1150">
                <a:solidFill>
                  <a:srgbClr val="333333"/>
                </a:solidFill>
                <a:highlight>
                  <a:srgbClr val="FFFFFF"/>
                </a:highlight>
                <a:latin typeface="Roboto"/>
                <a:ea typeface="Roboto"/>
                <a:cs typeface="Roboto"/>
                <a:sym typeface="Roboto"/>
              </a:rPr>
              <a:t>Muslim has to perform this duty once in his/her entire life</a:t>
            </a:r>
            <a:r>
              <a:rPr lang="en-US" sz="1150">
                <a:solidFill>
                  <a:srgbClr val="333333"/>
                </a:solidFill>
                <a:highlight>
                  <a:srgbClr val="FFFFFF"/>
                </a:highlight>
                <a:latin typeface="Roboto"/>
                <a:ea typeface="Roboto"/>
                <a:cs typeface="Roboto"/>
                <a:sym typeface="Roboto"/>
              </a:rPr>
              <a:t> when healthy, an adult, and having enough money to go to Mecca and perform hajj without causing any harm to his/her family or putting them in financial distress.</a:t>
            </a:r>
            <a:endParaRPr sz="1150">
              <a:solidFill>
                <a:srgbClr val="333333"/>
              </a:solidFill>
              <a:highlight>
                <a:srgbClr val="FFFFFF"/>
              </a:highlight>
              <a:latin typeface="Roboto"/>
              <a:ea typeface="Roboto"/>
              <a:cs typeface="Roboto"/>
              <a:sym typeface="Roboto"/>
            </a:endParaRPr>
          </a:p>
          <a:p>
            <a:pPr indent="0" lvl="0" marL="0" rtl="0" algn="l">
              <a:lnSpc>
                <a:spcPct val="115000"/>
              </a:lnSpc>
              <a:spcBef>
                <a:spcPts val="1500"/>
              </a:spcBef>
              <a:spcAft>
                <a:spcPts val="0"/>
              </a:spcAft>
              <a:buClr>
                <a:schemeClr val="dk1"/>
              </a:buClr>
              <a:buSzPts val="1100"/>
              <a:buFont typeface="Arial"/>
              <a:buNone/>
            </a:pPr>
            <a:r>
              <a:t/>
            </a:r>
            <a:endParaRPr sz="1150">
              <a:solidFill>
                <a:srgbClr val="333333"/>
              </a:solidFill>
              <a:highlight>
                <a:srgbClr val="FFFFFF"/>
              </a:highlight>
              <a:latin typeface="Roboto"/>
              <a:ea typeface="Roboto"/>
              <a:cs typeface="Roboto"/>
              <a:sym typeface="Roboto"/>
            </a:endParaRPr>
          </a:p>
          <a:p>
            <a:pPr indent="0" lvl="0" marL="0" rtl="0" algn="l">
              <a:lnSpc>
                <a:spcPct val="100000"/>
              </a:lnSpc>
              <a:spcBef>
                <a:spcPts val="1500"/>
              </a:spcBef>
              <a:spcAft>
                <a:spcPts val="0"/>
              </a:spcAft>
              <a:buSzPts val="1400"/>
              <a:buNone/>
            </a:pPr>
            <a:r>
              <a:t/>
            </a:r>
            <a:endParaRPr sz="1600">
              <a:solidFill>
                <a:srgbClr val="5B9F9F"/>
              </a:solidFill>
              <a:highlight>
                <a:srgbClr val="F5F5F5"/>
              </a:highlight>
              <a:latin typeface="Crimson Text"/>
              <a:ea typeface="Crimson Text"/>
              <a:cs typeface="Crimson Text"/>
              <a:sym typeface="Crimson Text"/>
            </a:endParaRPr>
          </a:p>
        </p:txBody>
      </p:sp>
      <p:sp>
        <p:nvSpPr>
          <p:cNvPr id="525" name="Google Shape;525;gf286f1ee80_0_8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fa8175d7f8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600">
              <a:solidFill>
                <a:srgbClr val="5B9F9F"/>
              </a:solidFill>
              <a:highlight>
                <a:srgbClr val="F5F5F5"/>
              </a:highlight>
              <a:latin typeface="Crimson Text"/>
              <a:ea typeface="Crimson Text"/>
              <a:cs typeface="Crimson Text"/>
              <a:sym typeface="Crimson Text"/>
            </a:endParaRPr>
          </a:p>
        </p:txBody>
      </p:sp>
      <p:sp>
        <p:nvSpPr>
          <p:cNvPr id="534" name="Google Shape;534;gfa8175d7f8_0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f286f1ee80_0_8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spcBef>
                <a:spcPts val="1678"/>
              </a:spcBef>
              <a:spcAft>
                <a:spcPts val="0"/>
              </a:spcAft>
              <a:buClr>
                <a:schemeClr val="dk1"/>
              </a:buClr>
              <a:buSzPts val="1200"/>
              <a:buAutoNum type="arabicPeriod"/>
            </a:pPr>
            <a:r>
              <a:rPr i="1" lang="en-US">
                <a:latin typeface="Arial"/>
                <a:ea typeface="Arial"/>
                <a:cs typeface="Arial"/>
                <a:sym typeface="Arial"/>
              </a:rPr>
              <a:t>Gather information</a:t>
            </a:r>
            <a:br>
              <a:rPr b="1" lang="en-US">
                <a:latin typeface="Arial"/>
                <a:ea typeface="Arial"/>
                <a:cs typeface="Arial"/>
                <a:sym typeface="Arial"/>
              </a:rPr>
            </a:br>
            <a:r>
              <a:rPr lang="en-US">
                <a:latin typeface="Arial"/>
                <a:ea typeface="Arial"/>
                <a:cs typeface="Arial"/>
                <a:sym typeface="Arial"/>
              </a:rPr>
              <a:t>Learn more about what Co-Sponsorship entails by reading through the materials found on ACC’s Co-Sponsorship webpage, particularly the Co-Sponsorship Manual and the Co-Sponsorship Application.</a:t>
            </a:r>
            <a:r>
              <a:rPr b="1" lang="en-US">
                <a:latin typeface="Arial"/>
                <a:ea typeface="Arial"/>
                <a:cs typeface="Arial"/>
                <a:sym typeface="Arial"/>
              </a:rPr>
              <a:t>  </a:t>
            </a:r>
            <a:endParaRPr b="1">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i="1" lang="en-US">
                <a:latin typeface="Arial"/>
                <a:ea typeface="Arial"/>
                <a:cs typeface="Arial"/>
                <a:sym typeface="Arial"/>
              </a:rPr>
              <a:t>Work on the Co-Sponsorship Application</a:t>
            </a:r>
            <a:endParaRPr i="1">
              <a:latin typeface="Arial"/>
              <a:ea typeface="Arial"/>
              <a:cs typeface="Arial"/>
              <a:sym typeface="Arial"/>
            </a:endParaRPr>
          </a:p>
          <a:p>
            <a:pPr indent="-230124" lvl="0" marL="483162" marR="366615" rtl="0" algn="l">
              <a:lnSpc>
                <a:spcPct val="99959"/>
              </a:lnSpc>
              <a:spcBef>
                <a:spcPts val="40"/>
              </a:spcBef>
              <a:spcAft>
                <a:spcPts val="0"/>
              </a:spcAft>
              <a:buClr>
                <a:schemeClr val="dk1"/>
              </a:buClr>
              <a:buSzPts val="1100"/>
              <a:buFont typeface="Arial"/>
              <a:buNone/>
            </a:pPr>
            <a:r>
              <a:rPr b="1" lang="en-US">
                <a:latin typeface="Arial"/>
                <a:ea typeface="Arial"/>
                <a:cs typeface="Arial"/>
                <a:sym typeface="Arial"/>
              </a:rPr>
              <a:t>	</a:t>
            </a:r>
            <a:r>
              <a:rPr lang="en-US">
                <a:latin typeface="Arial"/>
                <a:ea typeface="Arial"/>
                <a:cs typeface="Arial"/>
                <a:sym typeface="Arial"/>
              </a:rPr>
              <a:t>Begin working on your Co-Sponsorship Application as a way to ensure that you are able to meet all of the requirements of the program.  </a:t>
            </a:r>
            <a:endParaRPr>
              <a:latin typeface="Arial"/>
              <a:ea typeface="Arial"/>
              <a:cs typeface="Arial"/>
              <a:sym typeface="Arial"/>
            </a:endParaRPr>
          </a:p>
          <a:p>
            <a:pPr indent="-304800" lvl="0" marL="457200" marR="366615" rtl="0" algn="l">
              <a:lnSpc>
                <a:spcPct val="99959"/>
              </a:lnSpc>
              <a:spcBef>
                <a:spcPts val="40"/>
              </a:spcBef>
              <a:spcAft>
                <a:spcPts val="0"/>
              </a:spcAft>
              <a:buClr>
                <a:schemeClr val="dk1"/>
              </a:buClr>
              <a:buSzPts val="1200"/>
              <a:buAutoNum type="arabicPeriod"/>
            </a:pPr>
            <a:r>
              <a:rPr i="1" lang="en-US">
                <a:latin typeface="Arial"/>
                <a:ea typeface="Arial"/>
                <a:cs typeface="Arial"/>
                <a:sym typeface="Arial"/>
              </a:rPr>
              <a:t>Attend Initial Trainings </a:t>
            </a:r>
            <a:br>
              <a:rPr b="1" lang="en-US">
                <a:latin typeface="Arial"/>
                <a:ea typeface="Arial"/>
                <a:cs typeface="Arial"/>
                <a:sym typeface="Arial"/>
              </a:rPr>
            </a:br>
            <a:r>
              <a:rPr lang="en-US">
                <a:latin typeface="Arial"/>
                <a:ea typeface="Arial"/>
                <a:cs typeface="Arial"/>
                <a:sym typeface="Arial"/>
              </a:rPr>
              <a:t>All members of your Co-Sponsorship Team (core team members and support volunteers) will need to attend the following 2 preparatory trainings. Each training is offered on a monthly basis (see </a:t>
            </a:r>
            <a:r>
              <a:rPr lang="en-US" u="sng">
                <a:solidFill>
                  <a:srgbClr val="1155CC"/>
                </a:solidFill>
                <a:latin typeface="Arial"/>
                <a:ea typeface="Arial"/>
                <a:cs typeface="Arial"/>
                <a:sym typeface="Arial"/>
                <a:hlinkClick r:id="rId2">
                  <a:extLst>
                    <a:ext uri="{A12FA001-AC4F-418D-AE19-62706E023703}">
                      <ahyp:hlinkClr val="tx"/>
                    </a:ext>
                  </a:extLst>
                </a:hlinkClick>
              </a:rPr>
              <a:t>www.acc-den.org/orientations</a:t>
            </a:r>
            <a:r>
              <a:rPr lang="en-US">
                <a:latin typeface="Arial"/>
                <a:ea typeface="Arial"/>
                <a:cs typeface="Arial"/>
                <a:sym typeface="Arial"/>
              </a:rPr>
              <a:t> for the schedule and to sign up). Individuals can sign up to attend trainings as you recruit for your team.  Alternatively, if your team is already formed, you can request for us to hold trainings specifically for your group at a time that works for you.</a:t>
            </a:r>
            <a:r>
              <a:rPr b="1" lang="en-US">
                <a:latin typeface="Arial"/>
                <a:ea typeface="Arial"/>
                <a:cs typeface="Arial"/>
                <a:sym typeface="Arial"/>
              </a:rPr>
              <a:t> </a:t>
            </a:r>
            <a:endParaRPr b="1">
              <a:latin typeface="Arial"/>
              <a:ea typeface="Arial"/>
              <a:cs typeface="Arial"/>
              <a:sym typeface="Arial"/>
            </a:endParaRPr>
          </a:p>
          <a:p>
            <a:pPr indent="-304800" lvl="1" marL="914400" marR="366615" rtl="0" algn="l">
              <a:lnSpc>
                <a:spcPct val="99959"/>
              </a:lnSpc>
              <a:spcBef>
                <a:spcPts val="0"/>
              </a:spcBef>
              <a:spcAft>
                <a:spcPts val="0"/>
              </a:spcAft>
              <a:buClr>
                <a:schemeClr val="dk1"/>
              </a:buClr>
              <a:buSzPts val="1200"/>
              <a:buAutoNum type="alphaLcPeriod"/>
            </a:pPr>
            <a:r>
              <a:rPr lang="en-US" u="sng">
                <a:latin typeface="Arial"/>
                <a:ea typeface="Arial"/>
                <a:cs typeface="Arial"/>
                <a:sym typeface="Arial"/>
              </a:rPr>
              <a:t>Training 1: General Orientation</a:t>
            </a:r>
            <a:r>
              <a:rPr b="1" lang="en-US">
                <a:latin typeface="Arial"/>
                <a:ea typeface="Arial"/>
                <a:cs typeface="Arial"/>
                <a:sym typeface="Arial"/>
              </a:rPr>
              <a:t> </a:t>
            </a:r>
            <a:r>
              <a:rPr lang="en-US">
                <a:latin typeface="Arial"/>
                <a:ea typeface="Arial"/>
                <a:cs typeface="Arial"/>
                <a:sym typeface="Arial"/>
              </a:rPr>
              <a:t>to learn about who refugees are and how they arrive in the United States, as well ACC’s programs, services, and volunteer policies.  </a:t>
            </a:r>
            <a:endParaRPr>
              <a:latin typeface="Arial"/>
              <a:ea typeface="Arial"/>
              <a:cs typeface="Arial"/>
              <a:sym typeface="Arial"/>
            </a:endParaRPr>
          </a:p>
          <a:p>
            <a:pPr indent="-304800" lvl="1" marL="914400" marR="366615" rtl="0" algn="l">
              <a:lnSpc>
                <a:spcPct val="99959"/>
              </a:lnSpc>
              <a:spcBef>
                <a:spcPts val="0"/>
              </a:spcBef>
              <a:spcAft>
                <a:spcPts val="0"/>
              </a:spcAft>
              <a:buClr>
                <a:schemeClr val="dk1"/>
              </a:buClr>
              <a:buSzPts val="1200"/>
              <a:buAutoNum type="alphaLcPeriod"/>
            </a:pPr>
            <a:r>
              <a:rPr lang="en-US" u="sng">
                <a:latin typeface="Arial"/>
                <a:ea typeface="Arial"/>
                <a:cs typeface="Arial"/>
                <a:sym typeface="Arial"/>
              </a:rPr>
              <a:t>Training 2: Partnering with Refugees at ACC</a:t>
            </a:r>
            <a:r>
              <a:rPr b="1" lang="en-US">
                <a:latin typeface="Arial"/>
                <a:ea typeface="Arial"/>
                <a:cs typeface="Arial"/>
                <a:sym typeface="Arial"/>
              </a:rPr>
              <a:t> </a:t>
            </a:r>
            <a:r>
              <a:rPr lang="en-US">
                <a:latin typeface="Arial"/>
                <a:ea typeface="Arial"/>
                <a:cs typeface="Arial"/>
                <a:sym typeface="Arial"/>
              </a:rPr>
              <a:t>to better understand how to walk alongside a refugee in their integration journey.</a:t>
            </a:r>
            <a:endParaRPr b="1">
              <a:latin typeface="Arial"/>
              <a:ea typeface="Arial"/>
              <a:cs typeface="Arial"/>
              <a:sym typeface="Arial"/>
            </a:endParaRPr>
          </a:p>
          <a:p>
            <a:pPr indent="-304800" lvl="0" marL="457200" marR="366615" rtl="0" algn="l">
              <a:lnSpc>
                <a:spcPct val="99959"/>
              </a:lnSpc>
              <a:spcBef>
                <a:spcPts val="0"/>
              </a:spcBef>
              <a:spcAft>
                <a:spcPts val="0"/>
              </a:spcAft>
              <a:buClr>
                <a:schemeClr val="dk1"/>
              </a:buClr>
              <a:buSzPts val="1200"/>
              <a:buAutoNum type="arabicPeriod"/>
            </a:pPr>
            <a:r>
              <a:rPr i="1" lang="en-US">
                <a:latin typeface="Arial"/>
                <a:ea typeface="Arial"/>
                <a:cs typeface="Arial"/>
                <a:sym typeface="Arial"/>
              </a:rPr>
              <a:t>Submit Co-Sponsorship Application </a:t>
            </a:r>
            <a:endParaRPr i="1">
              <a:latin typeface="Arial"/>
              <a:ea typeface="Arial"/>
              <a:cs typeface="Arial"/>
              <a:sym typeface="Arial"/>
            </a:endParaRPr>
          </a:p>
          <a:p>
            <a:pPr indent="-304800" lvl="0" marL="457200" marR="366615" rtl="0" algn="l">
              <a:lnSpc>
                <a:spcPct val="99959"/>
              </a:lnSpc>
              <a:spcBef>
                <a:spcPts val="0"/>
              </a:spcBef>
              <a:spcAft>
                <a:spcPts val="0"/>
              </a:spcAft>
              <a:buClr>
                <a:schemeClr val="dk1"/>
              </a:buClr>
              <a:buSzPts val="1200"/>
              <a:buAutoNum type="arabicPeriod"/>
            </a:pPr>
            <a:r>
              <a:rPr i="1" lang="en-US">
                <a:latin typeface="Arial"/>
                <a:ea typeface="Arial"/>
                <a:cs typeface="Arial"/>
                <a:sym typeface="Arial"/>
              </a:rPr>
              <a:t>Background Checks</a:t>
            </a:r>
            <a:br>
              <a:rPr b="1" lang="en-US">
                <a:latin typeface="Arial"/>
                <a:ea typeface="Arial"/>
                <a:cs typeface="Arial"/>
                <a:sym typeface="Arial"/>
              </a:rPr>
            </a:br>
            <a:r>
              <a:rPr lang="en-US">
                <a:latin typeface="Arial"/>
                <a:ea typeface="Arial"/>
                <a:cs typeface="Arial"/>
                <a:sym typeface="Arial"/>
              </a:rPr>
              <a:t>It is important for each team member 18 years of age and older to submit a background check as part of the application process.</a:t>
            </a:r>
            <a:endParaRPr b="1">
              <a:latin typeface="Arial"/>
              <a:ea typeface="Arial"/>
              <a:cs typeface="Arial"/>
              <a:sym typeface="Arial"/>
            </a:endParaRPr>
          </a:p>
          <a:p>
            <a:pPr indent="-304800" lvl="0" marL="457200" marR="366615" rtl="0" algn="l">
              <a:lnSpc>
                <a:spcPct val="99959"/>
              </a:lnSpc>
              <a:spcBef>
                <a:spcPts val="0"/>
              </a:spcBef>
              <a:spcAft>
                <a:spcPts val="0"/>
              </a:spcAft>
              <a:buClr>
                <a:schemeClr val="dk1"/>
              </a:buClr>
              <a:buSzPts val="1200"/>
              <a:buAutoNum type="arabicPeriod"/>
            </a:pPr>
            <a:r>
              <a:rPr i="1" lang="en-US">
                <a:latin typeface="Arial"/>
                <a:ea typeface="Arial"/>
                <a:cs typeface="Arial"/>
                <a:sym typeface="Arial"/>
              </a:rPr>
              <a:t>Attend a Co-Sponsorship Training </a:t>
            </a:r>
            <a:br>
              <a:rPr lang="en-US">
                <a:latin typeface="Arial"/>
                <a:ea typeface="Arial"/>
                <a:cs typeface="Arial"/>
                <a:sym typeface="Arial"/>
              </a:rPr>
            </a:br>
            <a:r>
              <a:rPr lang="en-US">
                <a:latin typeface="Arial"/>
                <a:ea typeface="Arial"/>
                <a:cs typeface="Arial"/>
                <a:sym typeface="Arial"/>
              </a:rPr>
              <a:t>Once your team is set and your Co-Sponsorship Application has been approved, we will organize a team training at our office where we will delve into the nuances of what Co-Sponsorship entails.</a:t>
            </a:r>
            <a:r>
              <a:rPr b="1" lang="en-US">
                <a:latin typeface="Arial"/>
                <a:ea typeface="Arial"/>
                <a:cs typeface="Arial"/>
                <a:sym typeface="Arial"/>
              </a:rPr>
              <a:t> </a:t>
            </a:r>
            <a:endParaRPr b="1">
              <a:latin typeface="Arial"/>
              <a:ea typeface="Arial"/>
              <a:cs typeface="Arial"/>
              <a:sym typeface="Arial"/>
            </a:endParaRPr>
          </a:p>
          <a:p>
            <a:pPr indent="-304800" lvl="0" marL="457200" marR="366615" rtl="0" algn="l">
              <a:lnSpc>
                <a:spcPct val="99959"/>
              </a:lnSpc>
              <a:spcBef>
                <a:spcPts val="0"/>
              </a:spcBef>
              <a:spcAft>
                <a:spcPts val="0"/>
              </a:spcAft>
              <a:buClr>
                <a:schemeClr val="dk1"/>
              </a:buClr>
              <a:buSzPts val="1200"/>
              <a:buAutoNum type="arabicPeriod"/>
            </a:pPr>
            <a:r>
              <a:rPr i="1" lang="en-US">
                <a:latin typeface="Arial"/>
                <a:ea typeface="Arial"/>
                <a:cs typeface="Arial"/>
                <a:sym typeface="Arial"/>
              </a:rPr>
              <a:t>Sign Co-Sponsorship Agreement</a:t>
            </a:r>
            <a:endParaRPr i="1">
              <a:latin typeface="Arial"/>
              <a:ea typeface="Arial"/>
              <a:cs typeface="Arial"/>
              <a:sym typeface="Arial"/>
            </a:endParaRPr>
          </a:p>
          <a:p>
            <a:pPr indent="-304800" lvl="0" marL="457200" marR="366615" rtl="0" algn="l">
              <a:lnSpc>
                <a:spcPct val="99959"/>
              </a:lnSpc>
              <a:spcBef>
                <a:spcPts val="0"/>
              </a:spcBef>
              <a:spcAft>
                <a:spcPts val="0"/>
              </a:spcAft>
              <a:buClr>
                <a:schemeClr val="dk1"/>
              </a:buClr>
              <a:buSzPts val="1200"/>
              <a:buAutoNum type="arabicPeriod"/>
            </a:pPr>
            <a:r>
              <a:rPr i="1" lang="en-US">
                <a:latin typeface="Arial"/>
                <a:ea typeface="Arial"/>
                <a:cs typeface="Arial"/>
                <a:sym typeface="Arial"/>
              </a:rPr>
              <a:t>Arrival and period of committed involvement with refugee family  </a:t>
            </a:r>
            <a:r>
              <a:rPr lang="en-US">
                <a:latin typeface="Arial"/>
                <a:ea typeface="Arial"/>
                <a:cs typeface="Arial"/>
                <a:sym typeface="Arial"/>
              </a:rPr>
              <a:t>(~ 6 months - 1 year)</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400"/>
              <a:buFont typeface="Arial"/>
              <a:buNone/>
            </a:pPr>
            <a:r>
              <a:t/>
            </a:r>
            <a:endParaRPr sz="1600">
              <a:solidFill>
                <a:srgbClr val="5B9F9F"/>
              </a:solidFill>
              <a:highlight>
                <a:srgbClr val="F5F5F5"/>
              </a:highlight>
              <a:latin typeface="Crimson Text"/>
              <a:ea typeface="Crimson Text"/>
              <a:cs typeface="Crimson Text"/>
              <a:sym typeface="Crimson Text"/>
            </a:endParaRPr>
          </a:p>
          <a:p>
            <a:pPr indent="0" lvl="0" marL="0" rtl="0" algn="l">
              <a:lnSpc>
                <a:spcPct val="100000"/>
              </a:lnSpc>
              <a:spcBef>
                <a:spcPts val="0"/>
              </a:spcBef>
              <a:spcAft>
                <a:spcPts val="0"/>
              </a:spcAft>
              <a:buSzPts val="1400"/>
              <a:buNone/>
            </a:pPr>
            <a:r>
              <a:t/>
            </a:r>
            <a:endParaRPr sz="1600">
              <a:solidFill>
                <a:srgbClr val="5B9F9F"/>
              </a:solidFill>
              <a:highlight>
                <a:srgbClr val="F5F5F5"/>
              </a:highlight>
              <a:latin typeface="Crimson Text"/>
              <a:ea typeface="Crimson Text"/>
              <a:cs typeface="Crimson Text"/>
              <a:sym typeface="Crimson Text"/>
            </a:endParaRPr>
          </a:p>
          <a:p>
            <a:pPr indent="0" lvl="0" marL="0" rtl="0" algn="l">
              <a:lnSpc>
                <a:spcPct val="100000"/>
              </a:lnSpc>
              <a:spcBef>
                <a:spcPts val="0"/>
              </a:spcBef>
              <a:spcAft>
                <a:spcPts val="0"/>
              </a:spcAft>
              <a:buSzPts val="1400"/>
              <a:buNone/>
            </a:pPr>
            <a:r>
              <a:t/>
            </a:r>
            <a:endParaRPr sz="1600">
              <a:solidFill>
                <a:srgbClr val="5B9F9F"/>
              </a:solidFill>
              <a:highlight>
                <a:srgbClr val="F5F5F5"/>
              </a:highlight>
              <a:latin typeface="Crimson Text"/>
              <a:ea typeface="Crimson Text"/>
              <a:cs typeface="Crimson Text"/>
              <a:sym typeface="Crimson Text"/>
            </a:endParaRPr>
          </a:p>
        </p:txBody>
      </p:sp>
      <p:sp>
        <p:nvSpPr>
          <p:cNvPr id="545" name="Google Shape;545;gf286f1ee80_0_8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END</a:t>
            </a:r>
            <a:endParaRPr/>
          </a:p>
          <a:p>
            <a:pPr indent="0" lvl="0" marL="0" rtl="0" algn="l">
              <a:lnSpc>
                <a:spcPct val="100000"/>
              </a:lnSpc>
              <a:spcBef>
                <a:spcPts val="0"/>
              </a:spcBef>
              <a:spcAft>
                <a:spcPts val="0"/>
              </a:spcAft>
              <a:buSzPts val="1400"/>
              <a:buNone/>
            </a:pPr>
            <a:r>
              <a:rPr lang="en-US"/>
              <a:t>Any questions?</a:t>
            </a:r>
            <a:endParaRPr/>
          </a:p>
          <a:p>
            <a:pPr indent="0" lvl="0" marL="0" rtl="0" algn="l">
              <a:lnSpc>
                <a:spcPct val="100000"/>
              </a:lnSpc>
              <a:spcBef>
                <a:spcPts val="0"/>
              </a:spcBef>
              <a:spcAft>
                <a:spcPts val="0"/>
              </a:spcAft>
              <a:buSzPts val="1400"/>
              <a:buNone/>
            </a:pPr>
            <a:r>
              <a:t/>
            </a:r>
            <a:endParaRPr/>
          </a:p>
        </p:txBody>
      </p:sp>
      <p:sp>
        <p:nvSpPr>
          <p:cNvPr id="555" name="Google Shape;55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fa8175d7f8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SzPts val="1100"/>
              <a:buNone/>
            </a:pPr>
            <a:r>
              <a:rPr lang="en-US" sz="1100">
                <a:latin typeface="Arial"/>
                <a:ea typeface="Arial"/>
                <a:cs typeface="Arial"/>
                <a:sym typeface="Arial"/>
              </a:rPr>
              <a:t>Friendship with those outside the person’s own ethnic community was greatest indicator and predictor of successful integration (RISE Survey)</a:t>
            </a:r>
            <a:endParaRPr sz="1100">
              <a:latin typeface="Arial"/>
              <a:ea typeface="Arial"/>
              <a:cs typeface="Arial"/>
              <a:sym typeface="Arial"/>
            </a:endParaRPr>
          </a:p>
          <a:p>
            <a:pPr indent="0" lvl="0" marL="45720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en-US">
                <a:latin typeface="Arial"/>
                <a:ea typeface="Arial"/>
                <a:cs typeface="Arial"/>
                <a:sym typeface="Arial"/>
              </a:rPr>
              <a:t>*Photo not to be shared publicly/externally</a:t>
            </a:r>
            <a:br>
              <a:rPr lang="en-US">
                <a:latin typeface="Arial"/>
                <a:ea typeface="Arial"/>
                <a:cs typeface="Arial"/>
                <a:sym typeface="Arial"/>
              </a:rPr>
            </a:br>
            <a:endParaRPr>
              <a:latin typeface="Arial"/>
              <a:ea typeface="Arial"/>
              <a:cs typeface="Arial"/>
              <a:sym typeface="Arial"/>
            </a:endParaRPr>
          </a:p>
          <a:p>
            <a:pPr indent="0" lvl="0" marL="0" rtl="0" algn="l">
              <a:spcBef>
                <a:spcPts val="0"/>
              </a:spcBef>
              <a:spcAft>
                <a:spcPts val="0"/>
              </a:spcAft>
              <a:buSzPts val="1100"/>
              <a:buNone/>
            </a:pPr>
            <a:r>
              <a:rPr lang="en-US">
                <a:latin typeface="Arial"/>
                <a:ea typeface="Arial"/>
                <a:cs typeface="Arial"/>
                <a:sym typeface="Arial"/>
              </a:rPr>
              <a:t>Refugee Integration Survey &amp; Evaluation (RISE) project.   The purpose of the project was to assess refugee integration into U.S. society in the early years of resettlement by focusing on a single cohort of refugees during the first 3‐4 years of resettlement. Quality Evaluation Designs’ (QED) RISE research team developed and piloted a survey instrument that effectively assesses refugee integration, as well as conducted interviews and focus groups to understand the range of refugees’ experiences during integration. The RISE survey was first administered to nearly all adult refugees who arrived in Denver from Bhutan, Burma, Somalia, and Iraq during 2011‐12. Fiscal Year 2014‐15 was the fourth consecutive year of data collection and fifth and final year of the grant. In that year the RISE survey was completed by 327 refugees of the original 467 who took it at Baseline.   This reflects 70% retention from Baseline. </a:t>
            </a:r>
            <a:endParaRPr>
              <a:latin typeface="Arial"/>
              <a:ea typeface="Arial"/>
              <a:cs typeface="Arial"/>
              <a:sym typeface="Arial"/>
            </a:endParaRPr>
          </a:p>
          <a:p>
            <a:pPr indent="0" lvl="0" marL="0" rtl="0" algn="l">
              <a:lnSpc>
                <a:spcPct val="162038"/>
              </a:lnSpc>
              <a:spcBef>
                <a:spcPts val="0"/>
              </a:spcBef>
              <a:spcAft>
                <a:spcPts val="0"/>
              </a:spcAft>
              <a:buSzPts val="1100"/>
              <a:buNone/>
            </a:pPr>
            <a:r>
              <a:t/>
            </a:r>
            <a:endParaRPr sz="800">
              <a:latin typeface="Arial"/>
              <a:ea typeface="Arial"/>
              <a:cs typeface="Arial"/>
              <a:sym typeface="Arial"/>
            </a:endParaRPr>
          </a:p>
          <a:p>
            <a:pPr indent="0" lvl="0" marL="0" rtl="0" algn="l">
              <a:lnSpc>
                <a:spcPct val="162038"/>
              </a:lnSpc>
              <a:spcBef>
                <a:spcPts val="0"/>
              </a:spcBef>
              <a:spcAft>
                <a:spcPts val="0"/>
              </a:spcAft>
              <a:buSzPts val="1100"/>
              <a:buNone/>
            </a:pPr>
            <a:br>
              <a:rPr lang="en-US" sz="1000">
                <a:latin typeface="Arial"/>
                <a:ea typeface="Arial"/>
                <a:cs typeface="Arial"/>
                <a:sym typeface="Arial"/>
              </a:rPr>
            </a:br>
            <a:endParaRPr sz="10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124" name="Google Shape;124;gfa8175d7f8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1951 Refugee Convention defines a refugee as someone who is unable or unwilling to return to their country of origin owing to a well-founded fear of being persecuted for 5 reasons. The law identifies 5 categories of persecution that qualify someone as a refugee:</a:t>
            </a:r>
            <a:endParaRPr/>
          </a:p>
          <a:p>
            <a:pPr indent="-304800" lvl="0" marL="457200" rtl="0" algn="l">
              <a:lnSpc>
                <a:spcPct val="100000"/>
              </a:lnSpc>
              <a:spcBef>
                <a:spcPts val="0"/>
              </a:spcBef>
              <a:spcAft>
                <a:spcPts val="0"/>
              </a:spcAft>
              <a:buSzPts val="1200"/>
              <a:buFont typeface="Calibri"/>
              <a:buChar char="●"/>
            </a:pPr>
            <a:r>
              <a:rPr lang="en-US"/>
              <a:t> Race.  </a:t>
            </a:r>
            <a:endParaRPr>
              <a:solidFill>
                <a:srgbClr val="272727"/>
              </a:solidFill>
              <a:highlight>
                <a:srgbClr val="FFFFFF"/>
              </a:highlight>
            </a:endParaRPr>
          </a:p>
          <a:p>
            <a:pPr indent="-304800" lvl="0" marL="457200" rtl="0" algn="l">
              <a:lnSpc>
                <a:spcPct val="100000"/>
              </a:lnSpc>
              <a:spcBef>
                <a:spcPts val="0"/>
              </a:spcBef>
              <a:spcAft>
                <a:spcPts val="0"/>
              </a:spcAft>
              <a:buClr>
                <a:srgbClr val="272727"/>
              </a:buClr>
              <a:buSzPts val="1200"/>
              <a:buFont typeface="Calibri"/>
              <a:buChar char="●"/>
            </a:pPr>
            <a:r>
              <a:rPr lang="en-US">
                <a:solidFill>
                  <a:srgbClr val="272727"/>
                </a:solidFill>
                <a:highlight>
                  <a:srgbClr val="FFFFFF"/>
                </a:highlight>
              </a:rPr>
              <a:t>Religious persecution.  </a:t>
            </a:r>
            <a:endParaRPr>
              <a:solidFill>
                <a:srgbClr val="272727"/>
              </a:solidFill>
              <a:highlight>
                <a:srgbClr val="FFFFFF"/>
              </a:highlight>
            </a:endParaRPr>
          </a:p>
          <a:p>
            <a:pPr indent="-304800" lvl="0" marL="457200" rtl="0" algn="l">
              <a:spcBef>
                <a:spcPts val="0"/>
              </a:spcBef>
              <a:spcAft>
                <a:spcPts val="0"/>
              </a:spcAft>
              <a:buSzPts val="1200"/>
              <a:buFont typeface="Calibri"/>
              <a:buChar char="●"/>
            </a:pPr>
            <a:r>
              <a:rPr lang="en-US"/>
              <a:t>Membership of a Particular Social Group </a:t>
            </a:r>
            <a:endParaRPr/>
          </a:p>
          <a:p>
            <a:pPr indent="-304800" lvl="0" marL="457200" rtl="0" algn="l">
              <a:spcBef>
                <a:spcPts val="0"/>
              </a:spcBef>
              <a:spcAft>
                <a:spcPts val="0"/>
              </a:spcAft>
              <a:buSzPts val="1200"/>
              <a:buFont typeface="Calibri"/>
              <a:buChar char="●"/>
            </a:pPr>
            <a:r>
              <a:rPr lang="en-US"/>
              <a:t>Political Opinion</a:t>
            </a:r>
            <a:endParaRPr>
              <a:solidFill>
                <a:srgbClr val="272727"/>
              </a:solidFill>
              <a:highlight>
                <a:srgbClr val="FFFFFF"/>
              </a:highlight>
            </a:endParaRPr>
          </a:p>
          <a:p>
            <a:pPr indent="-304800" lvl="0" marL="457200" rtl="0" algn="l">
              <a:lnSpc>
                <a:spcPct val="100000"/>
              </a:lnSpc>
              <a:spcBef>
                <a:spcPts val="0"/>
              </a:spcBef>
              <a:spcAft>
                <a:spcPts val="0"/>
              </a:spcAft>
              <a:buSzPts val="1200"/>
              <a:buFont typeface="Calibri"/>
              <a:buChar char="●"/>
            </a:pPr>
            <a:r>
              <a:rPr lang="en-US"/>
              <a:t>Nationality/Ethnic group - </a:t>
            </a:r>
            <a:endParaRPr/>
          </a:p>
          <a:p>
            <a:pPr indent="0" lvl="0" marL="457200" rtl="0" algn="l">
              <a:lnSpc>
                <a:spcPct val="100000"/>
              </a:lnSpc>
              <a:spcBef>
                <a:spcPts val="0"/>
              </a:spcBef>
              <a:spcAft>
                <a:spcPts val="0"/>
              </a:spcAft>
              <a:buNone/>
            </a:pPr>
            <a:r>
              <a:t/>
            </a:r>
            <a:endParaRPr/>
          </a:p>
          <a:p>
            <a:pPr indent="0" lvl="0" marL="0" rtl="0" algn="l">
              <a:spcBef>
                <a:spcPts val="0"/>
              </a:spcBef>
              <a:spcAft>
                <a:spcPts val="0"/>
              </a:spcAft>
              <a:buNone/>
            </a:pPr>
            <a:r>
              <a:rPr lang="en-US"/>
              <a:t>About 65,000 refugees have been resettled in CO since 1980</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CLICK. Asylees are are people who are already inside the country or at a border when they present their claim to asylum.  The U.S. government then processes the claim according to these same criteria.  At ACC, we can only serve people who have been granted asylum, not those whose cases are pending.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00000"/>
              </a:lnSpc>
              <a:spcBef>
                <a:spcPts val="0"/>
              </a:spcBef>
              <a:spcAft>
                <a:spcPts val="0"/>
              </a:spcAft>
              <a:buNone/>
            </a:pPr>
            <a:r>
              <a:rPr lang="en-US">
                <a:solidFill>
                  <a:srgbClr val="272727"/>
                </a:solidFill>
                <a:highlight>
                  <a:schemeClr val="lt1"/>
                </a:highlight>
              </a:rPr>
              <a:t>This photo is of Hamdi Mohseni</a:t>
            </a:r>
            <a:r>
              <a:rPr lang="en-US">
                <a:highlight>
                  <a:srgbClr val="FFFFFF"/>
                </a:highlight>
              </a:rPr>
              <a:t>– an ethnic Hazara from Jaghori, in Afghanistan’s central Ghazni province.  Afghanistan is a tribal country with a number of different ethnic groups. </a:t>
            </a:r>
            <a:endParaRPr>
              <a:highlight>
                <a:srgbClr val="FFFFFF"/>
              </a:highlight>
            </a:endParaRPr>
          </a:p>
          <a:p>
            <a:pPr indent="0" lvl="0" marL="0" rtl="0" algn="l">
              <a:lnSpc>
                <a:spcPct val="100000"/>
              </a:lnSpc>
              <a:spcBef>
                <a:spcPts val="0"/>
              </a:spcBef>
              <a:spcAft>
                <a:spcPts val="0"/>
              </a:spcAft>
              <a:buNone/>
            </a:pPr>
            <a:r>
              <a:t/>
            </a:r>
            <a:endParaRPr>
              <a:solidFill>
                <a:srgbClr val="202124"/>
              </a:solidFill>
              <a:highlight>
                <a:srgbClr val="FFFFFF"/>
              </a:highlight>
            </a:endParaRPr>
          </a:p>
          <a:p>
            <a:pPr indent="0" lvl="0" marL="0" rtl="0" algn="l">
              <a:lnSpc>
                <a:spcPct val="100000"/>
              </a:lnSpc>
              <a:spcBef>
                <a:spcPts val="0"/>
              </a:spcBef>
              <a:spcAft>
                <a:spcPts val="0"/>
              </a:spcAft>
              <a:buNone/>
            </a:pPr>
            <a:r>
              <a:rPr lang="en-US">
                <a:solidFill>
                  <a:srgbClr val="202124"/>
                </a:solidFill>
                <a:highlight>
                  <a:srgbClr val="FFFFFF"/>
                </a:highlight>
              </a:rPr>
              <a:t>The Hazaras are said to be of </a:t>
            </a:r>
            <a:r>
              <a:rPr b="1" lang="en-US">
                <a:solidFill>
                  <a:srgbClr val="202124"/>
                </a:solidFill>
                <a:highlight>
                  <a:srgbClr val="FFFFFF"/>
                </a:highlight>
              </a:rPr>
              <a:t>Mongolian and Central Asian descent</a:t>
            </a:r>
            <a:r>
              <a:rPr lang="en-US">
                <a:solidFill>
                  <a:srgbClr val="202124"/>
                </a:solidFill>
                <a:highlight>
                  <a:srgbClr val="FFFFFF"/>
                </a:highlight>
              </a:rPr>
              <a:t>, and the descendants of Mongolian leader Genghis Khan, who invaded Afghanistan in the 13th Century. They are mostly based in the mountainous area of central Afghanistan known as 'Hazaristan', or the land of the Hazaras. </a:t>
            </a:r>
            <a:r>
              <a:rPr lang="en-US">
                <a:solidFill>
                  <a:srgbClr val="222222"/>
                </a:solidFill>
                <a:highlight>
                  <a:srgbClr val="FFFFFF"/>
                </a:highlight>
              </a:rPr>
              <a:t>Around 10 per cent Muslims in Sunni-majority Afghanistan are Shiite and almost all of them are Hazaras. The Taliban as well as the Islamic State are Sunni groups.</a:t>
            </a:r>
            <a:endParaRPr>
              <a:solidFill>
                <a:srgbClr val="222222"/>
              </a:solidFill>
              <a:highlight>
                <a:srgbClr val="FFFFFF"/>
              </a:highlight>
            </a:endParaRPr>
          </a:p>
          <a:p>
            <a:pPr indent="0" lvl="0" marL="0" rtl="0" algn="l">
              <a:lnSpc>
                <a:spcPct val="100000"/>
              </a:lnSpc>
              <a:spcBef>
                <a:spcPts val="0"/>
              </a:spcBef>
              <a:spcAft>
                <a:spcPts val="0"/>
              </a:spcAft>
              <a:buNone/>
            </a:pPr>
            <a:r>
              <a:t/>
            </a:r>
            <a:endParaRPr>
              <a:solidFill>
                <a:srgbClr val="222222"/>
              </a:solidFill>
              <a:highlight>
                <a:srgbClr val="FFFFFF"/>
              </a:highlight>
            </a:endParaRPr>
          </a:p>
          <a:p>
            <a:pPr indent="0" lvl="0" marL="0" rtl="0" algn="l">
              <a:lnSpc>
                <a:spcPct val="130000"/>
              </a:lnSpc>
              <a:spcBef>
                <a:spcPts val="0"/>
              </a:spcBef>
              <a:spcAft>
                <a:spcPts val="0"/>
              </a:spcAft>
              <a:buClr>
                <a:schemeClr val="dk1"/>
              </a:buClr>
              <a:buSzPts val="1100"/>
              <a:buFont typeface="Arial"/>
              <a:buNone/>
            </a:pPr>
            <a:r>
              <a:rPr lang="en-US">
                <a:solidFill>
                  <a:srgbClr val="222222"/>
                </a:solidFill>
                <a:highlight>
                  <a:srgbClr val="FFFFFF"/>
                </a:highlight>
              </a:rPr>
              <a:t>Hazaras have been persecuted and repressed by the majority Sunni population in Afghanistan even as far back as in the reign of Pashtun leader Amir Abdul Rahman in the 1880s, when Sunni leaders had </a:t>
            </a:r>
            <a:r>
              <a:rPr lang="en-US">
                <a:solidFill>
                  <a:srgbClr val="CF461F"/>
                </a:solidFill>
                <a:highlight>
                  <a:srgbClr val="FFFFFF"/>
                </a:highlight>
                <a:uFill>
                  <a:noFill/>
                </a:uFill>
                <a:hlinkClick r:id="rId2">
                  <a:extLst>
                    <a:ext uri="{A12FA001-AC4F-418D-AE19-62706E023703}">
                      <ahyp:hlinkClr val="tx"/>
                    </a:ext>
                  </a:extLst>
                </a:hlinkClick>
              </a:rPr>
              <a:t>declared jihad</a:t>
            </a:r>
            <a:r>
              <a:rPr lang="en-US">
                <a:solidFill>
                  <a:srgbClr val="222222"/>
                </a:solidFill>
                <a:highlight>
                  <a:srgbClr val="FFFFFF"/>
                </a:highlight>
              </a:rPr>
              <a:t> on all Shias of the country.</a:t>
            </a:r>
            <a:endParaRPr>
              <a:solidFill>
                <a:srgbClr val="222222"/>
              </a:solidFill>
              <a:highlight>
                <a:srgbClr val="FFFFFF"/>
              </a:highlight>
            </a:endParaRPr>
          </a:p>
          <a:p>
            <a:pPr indent="0" lvl="0" marL="0" rtl="0" algn="l">
              <a:lnSpc>
                <a:spcPct val="130000"/>
              </a:lnSpc>
              <a:spcBef>
                <a:spcPts val="2000"/>
              </a:spcBef>
              <a:spcAft>
                <a:spcPts val="0"/>
              </a:spcAft>
              <a:buClr>
                <a:schemeClr val="dk1"/>
              </a:buClr>
              <a:buSzPts val="1100"/>
              <a:buFont typeface="Arial"/>
              <a:buNone/>
            </a:pPr>
            <a:r>
              <a:rPr lang="en-US">
                <a:solidFill>
                  <a:srgbClr val="222222"/>
                </a:solidFill>
                <a:highlight>
                  <a:srgbClr val="FFFFFF"/>
                </a:highlight>
              </a:rPr>
              <a:t>After the Taliban took over Afghanistan in 1996, ethnic minority groups, such as the Hazaras, and women bore the brunt of the Taliban torture.</a:t>
            </a:r>
            <a:endParaRPr>
              <a:solidFill>
                <a:srgbClr val="222222"/>
              </a:solidFill>
              <a:highlight>
                <a:srgbClr val="FFFFFF"/>
              </a:highlight>
            </a:endParaRPr>
          </a:p>
          <a:p>
            <a:pPr indent="0" lvl="0" marL="0" rtl="0" algn="l">
              <a:lnSpc>
                <a:spcPct val="130000"/>
              </a:lnSpc>
              <a:spcBef>
                <a:spcPts val="2000"/>
              </a:spcBef>
              <a:spcAft>
                <a:spcPts val="0"/>
              </a:spcAft>
              <a:buClr>
                <a:schemeClr val="dk1"/>
              </a:buClr>
              <a:buSzPts val="1100"/>
              <a:buFont typeface="Arial"/>
              <a:buNone/>
            </a:pPr>
            <a:r>
              <a:rPr lang="en-US">
                <a:solidFill>
                  <a:srgbClr val="222222"/>
                </a:solidFill>
                <a:highlight>
                  <a:srgbClr val="FFFFFF"/>
                </a:highlight>
              </a:rPr>
              <a:t>Even though the Constitution of Afghanistan gave equal rights to Hazaras in 2004 and former president Hamid Karzai had </a:t>
            </a:r>
            <a:r>
              <a:rPr lang="en-US">
                <a:solidFill>
                  <a:srgbClr val="CF461F"/>
                </a:solidFill>
                <a:highlight>
                  <a:srgbClr val="FFFFFF"/>
                </a:highlight>
                <a:uFill>
                  <a:noFill/>
                </a:uFill>
                <a:hlinkClick r:id="rId3">
                  <a:extLst>
                    <a:ext uri="{A12FA001-AC4F-418D-AE19-62706E023703}">
                      <ahyp:hlinkClr val="tx"/>
                    </a:ext>
                  </a:extLst>
                </a:hlinkClick>
              </a:rPr>
              <a:t>included Hazaras</a:t>
            </a:r>
            <a:r>
              <a:rPr lang="en-US">
                <a:solidFill>
                  <a:srgbClr val="222222"/>
                </a:solidFill>
                <a:highlight>
                  <a:srgbClr val="FFFFFF"/>
                </a:highlight>
              </a:rPr>
              <a:t> in his cabinet, the minority group continues to face discrimination and is placed at the bottom of the socio-economic ladder in the country.</a:t>
            </a:r>
            <a:endParaRPr>
              <a:solidFill>
                <a:srgbClr val="222222"/>
              </a:solidFill>
              <a:highlight>
                <a:srgbClr val="FFFFFF"/>
              </a:highlight>
            </a:endParaRPr>
          </a:p>
          <a:p>
            <a:pPr indent="0" lvl="0" marL="0" rtl="0" algn="l">
              <a:lnSpc>
                <a:spcPct val="100000"/>
              </a:lnSpc>
              <a:spcBef>
                <a:spcPts val="2000"/>
              </a:spcBef>
              <a:spcAft>
                <a:spcPts val="0"/>
              </a:spcAft>
              <a:buNone/>
            </a:pPr>
            <a:r>
              <a:rPr lang="en-US">
                <a:solidFill>
                  <a:srgbClr val="222222"/>
                </a:solidFill>
                <a:highlight>
                  <a:srgbClr val="FFFFFF"/>
                </a:highlight>
              </a:rPr>
              <a:t>The Taliban’s hatred for the Hazaras is primarily due to their different sect and distinct ethnic origins, and they thus consider them to be ‘infidels’. In a </a:t>
            </a:r>
            <a:r>
              <a:rPr lang="en-US">
                <a:solidFill>
                  <a:srgbClr val="CF461F"/>
                </a:solidFill>
                <a:highlight>
                  <a:srgbClr val="FFFFFF"/>
                </a:highlight>
                <a:uFill>
                  <a:noFill/>
                </a:uFill>
                <a:hlinkClick r:id="rId4">
                  <a:extLst>
                    <a:ext uri="{A12FA001-AC4F-418D-AE19-62706E023703}">
                      <ahyp:hlinkClr val="tx"/>
                    </a:ext>
                  </a:extLst>
                </a:hlinkClick>
              </a:rPr>
              <a:t>report</a:t>
            </a:r>
            <a:r>
              <a:rPr lang="en-US">
                <a:solidFill>
                  <a:srgbClr val="222222"/>
                </a:solidFill>
                <a:highlight>
                  <a:srgbClr val="FFFFFF"/>
                </a:highlight>
              </a:rPr>
              <a:t> by Human Rights Watch, during the Taliban’s search operations in Mazar, it ordered some residents to prove that they were not Shia by reciting Sunni prayers.</a:t>
            </a:r>
            <a:endParaRPr>
              <a:solidFill>
                <a:srgbClr val="222222"/>
              </a:solidFill>
              <a:highlight>
                <a:srgbClr val="FFFFFF"/>
              </a:highlight>
            </a:endParaRPr>
          </a:p>
          <a:p>
            <a:pPr indent="0" lvl="0" marL="0" rtl="0" algn="l">
              <a:lnSpc>
                <a:spcPct val="100000"/>
              </a:lnSpc>
              <a:spcBef>
                <a:spcPts val="0"/>
              </a:spcBef>
              <a:spcAft>
                <a:spcPts val="0"/>
              </a:spcAft>
              <a:buNone/>
            </a:pPr>
            <a:r>
              <a:t/>
            </a:r>
            <a:endParaRPr>
              <a:highlight>
                <a:srgbClr val="FFFFFF"/>
              </a:highlight>
            </a:endParaRPr>
          </a:p>
          <a:p>
            <a:pPr indent="0" lvl="0" marL="0" rtl="0" algn="l">
              <a:lnSpc>
                <a:spcPct val="100000"/>
              </a:lnSpc>
              <a:spcBef>
                <a:spcPts val="0"/>
              </a:spcBef>
              <a:spcAft>
                <a:spcPts val="0"/>
              </a:spcAft>
              <a:buNone/>
            </a:pPr>
            <a:r>
              <a:rPr lang="en-US">
                <a:highlight>
                  <a:srgbClr val="FFFFFF"/>
                </a:highlight>
              </a:rPr>
              <a:t>In 2018 as the the Taliban was expanding it’s control over Afghanistan, they launched an offensive into the Ghazni province where Hamdi lived.</a:t>
            </a:r>
            <a:endParaRPr>
              <a:highlight>
                <a:srgbClr val="FFFFFF"/>
              </a:highlight>
            </a:endParaRPr>
          </a:p>
          <a:p>
            <a:pPr indent="0" lvl="0" marL="0" rtl="0" algn="l">
              <a:lnSpc>
                <a:spcPct val="100000"/>
              </a:lnSpc>
              <a:spcBef>
                <a:spcPts val="0"/>
              </a:spcBef>
              <a:spcAft>
                <a:spcPts val="0"/>
              </a:spcAft>
              <a:buNone/>
            </a:pPr>
            <a:r>
              <a:rPr lang="en-US">
                <a:highlight>
                  <a:srgbClr val="FFFFFF"/>
                </a:highlight>
              </a:rPr>
              <a:t> He needed to  take his daughter Faisa, who was 12, to a nearby city to get medical treatment for her seizures. But with each trip to Ghazni city, the former-farmer-turned-welder says, the Taliban fighters running a checkpoint on the road grew more suspicious of him, turning him back around.</a:t>
            </a:r>
            <a:endParaRPr>
              <a:highlight>
                <a:srgbClr val="FFFFFF"/>
              </a:highlight>
            </a:endParaRPr>
          </a:p>
          <a:p>
            <a:pPr indent="0" lvl="0" marL="0" rtl="0" algn="l">
              <a:lnSpc>
                <a:spcPct val="100000"/>
              </a:lnSpc>
              <a:spcBef>
                <a:spcPts val="0"/>
              </a:spcBef>
              <a:spcAft>
                <a:spcPts val="0"/>
              </a:spcAft>
              <a:buNone/>
            </a:pPr>
            <a:r>
              <a:t/>
            </a:r>
            <a:endParaRPr>
              <a:solidFill>
                <a:srgbClr val="272727"/>
              </a:solidFill>
              <a:highlight>
                <a:schemeClr val="lt1"/>
              </a:highlight>
            </a:endParaRPr>
          </a:p>
          <a:p>
            <a:pPr indent="0" lvl="0" marL="0" rtl="0" algn="l">
              <a:spcBef>
                <a:spcPts val="0"/>
              </a:spcBef>
              <a:spcAft>
                <a:spcPts val="0"/>
              </a:spcAft>
              <a:buClr>
                <a:schemeClr val="dk1"/>
              </a:buClr>
              <a:buSzPts val="1100"/>
              <a:buFont typeface="Arial"/>
              <a:buNone/>
            </a:pPr>
            <a:r>
              <a:rPr lang="en-US">
                <a:highlight>
                  <a:srgbClr val="FFFFFF"/>
                </a:highlight>
              </a:rPr>
              <a:t>“I told them we were poor, and we are only going to get medication for my child, but they detained me. They took out all my fingernails with pliers,” he says. They threatened to kill him if they saw him again.</a:t>
            </a:r>
            <a:endParaRPr>
              <a:highlight>
                <a:srgbClr val="FFFFFF"/>
              </a:highlight>
            </a:endParaRPr>
          </a:p>
          <a:p>
            <a:pPr indent="0" lvl="0" marL="0" rtl="0" algn="l">
              <a:lnSpc>
                <a:spcPct val="115000"/>
              </a:lnSpc>
              <a:spcBef>
                <a:spcPts val="600"/>
              </a:spcBef>
              <a:spcAft>
                <a:spcPts val="0"/>
              </a:spcAft>
              <a:buClr>
                <a:schemeClr val="dk1"/>
              </a:buClr>
              <a:buSzPts val="1100"/>
              <a:buFont typeface="Arial"/>
              <a:buNone/>
            </a:pPr>
            <a:r>
              <a:rPr lang="en-US">
                <a:highlight>
                  <a:srgbClr val="FFFFFF"/>
                </a:highlight>
              </a:rPr>
              <a:t>Relocating to another part of Afghanistan offered no guarantee of work or safety or the promise of medical treatment for Faisa, so the family decided to leave the country and try to reach Europe. They paid smugglers to cross into Iran from Afghanistan’s Herat province, then spent another month and a half being passed from one smuggler to the next, westward through Iran.</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A half-hour drive west of the Iranian city of Urmia, Mohseni says, he and hundreds of other Afghans were brought to the foothills of the mountains straddling the Turkish border. He was told either to pay to hire a horse or to leave his children and wife behind because they would slow the group down. He turned over the rest of his money for the horse to carry his wife and five of their children, while he carried one daughter on his back.</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At the top of the ridge, the smuggler left them. “On this side of the mountain was Iran, and on the other Turkey … he showed me the Turkish police and Iranian police,” Mohseni says. “They told me how to pass to not be arrested by either.”</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In Turkey, Mohseni and the others spent weeks being moved around by more smugglers, driven in the dead of night from one place to the next as they moved west. Their goal was to reach the capital, Ankara, where they would register for temporary protection with the UN.</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Finally, in early 2019, one night in the city of Van – “when the smuggler figured he couldn’t get any more money out of us,” Mohseni says – they were put in a minivan and told they would be taken west to the city of Tatvan, and then on to Ankara.</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The only seat was for the driver, everything else was taken out to make room for the people the smugglers would pack inside, nearly 60 of them, Mohseni says, by the time they set off for what they were told was a half-hour journey. But they kept driving late into the night, as they took unpaved roads through the mountains to evade police.</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Mohseni was holding four-year-old Zahra in his lap, when, somewhere near the town of Bitlis, the minivan flipped off the road.</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“My daughter’s stomach was torn apart… her stomach was out of her body,” Mohseni says. “I was so focused on her stomach I did not notice her head injury.”</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Instead of calling an ambulance, the driver called other smugglers, who dropped the family off outside a hospital where Zahra was admitted for treatment. Mohseni and his family members were arrested by Turkish police. Each day they were allowed two hours out to visit the hospital, where Zahra had slipped into a coma.</a:t>
            </a:r>
            <a:endParaRPr>
              <a:highlight>
                <a:srgbClr val="FFFFFF"/>
              </a:highlight>
            </a:endParaRPr>
          </a:p>
          <a:p>
            <a:pPr indent="0" lvl="0" marL="0" rtl="0" algn="l">
              <a:lnSpc>
                <a:spcPct val="115000"/>
              </a:lnSpc>
              <a:spcBef>
                <a:spcPts val="2300"/>
              </a:spcBef>
              <a:spcAft>
                <a:spcPts val="0"/>
              </a:spcAft>
              <a:buNone/>
            </a:pPr>
            <a:r>
              <a:rPr lang="en-US">
                <a:highlight>
                  <a:srgbClr val="FFFFFF"/>
                </a:highlight>
              </a:rPr>
              <a:t>One evening, 10 days after the accident, as Mohseni was being brought back to prison, he was told Zahra had died.</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Every Sunday, Hamdi Mohseni, his wife Serda, and their five remaining children, walk the 15km from their apartment to the paupers’ cemetery where their daughter Zahra is buried. Mohseni brings a ballpoint pen with him to trace the letters of her name in the concrete tombstone, to make sure it does not disappear among the hundreds of knee-high concrete slabs in this cemetery in Van, in the east of Turkey near the Iranian border.</a:t>
            </a:r>
            <a:endParaRPr>
              <a:highlight>
                <a:srgbClr val="FFFFFF"/>
              </a:highlight>
            </a:endParaRPr>
          </a:p>
          <a:p>
            <a:pPr indent="0" lvl="0" marL="0" rtl="0" algn="l">
              <a:lnSpc>
                <a:spcPct val="115000"/>
              </a:lnSpc>
              <a:spcBef>
                <a:spcPts val="2300"/>
              </a:spcBef>
              <a:spcAft>
                <a:spcPts val="0"/>
              </a:spcAft>
              <a:buNone/>
            </a:pPr>
            <a:r>
              <a:rPr lang="en-US">
                <a:highlight>
                  <a:srgbClr val="FFFFFF"/>
                </a:highlight>
              </a:rPr>
              <a:t>Most of the gravestones have no names at all. One might note where the body was found; another might have a number signifying where in a year’s sequence of burials that one took place; another might include the name of a place – the authorities’ best guess at where the deceased came from.</a:t>
            </a:r>
            <a:endParaRPr>
              <a:highlight>
                <a:srgbClr val="FFFFFF"/>
              </a:highlight>
            </a:endParaRPr>
          </a:p>
          <a:p>
            <a:pPr indent="0" lvl="0" marL="0" rtl="0" algn="l">
              <a:lnSpc>
                <a:spcPct val="115000"/>
              </a:lnSpc>
              <a:spcBef>
                <a:spcPts val="2300"/>
              </a:spcBef>
              <a:spcAft>
                <a:spcPts val="0"/>
              </a:spcAft>
              <a:buClr>
                <a:schemeClr val="dk1"/>
              </a:buClr>
              <a:buSzPts val="1100"/>
              <a:buFont typeface="Arial"/>
              <a:buNone/>
            </a:pPr>
            <a:r>
              <a:rPr lang="en-US">
                <a:highlight>
                  <a:srgbClr val="FFFFFF"/>
                </a:highlight>
              </a:rPr>
              <a:t>Mohseni, who speaks softly with a distant look in his eyes, says in the last two years he has seen no other visitors here, except for the gravediggers who show up to inter the dead. According to Turkish officials, the vast majority of graves have been filled with Afghans, who for four decades have been fleeing the chaos wrought in Afghanistan by one of the world’s longest ongoing conflicts.</a:t>
            </a:r>
            <a:endParaRPr>
              <a:highlight>
                <a:srgbClr val="FFFFFF"/>
              </a:highlight>
            </a:endParaRPr>
          </a:p>
          <a:p>
            <a:pPr indent="0" lvl="0" marL="0" rtl="0" algn="l">
              <a:spcBef>
                <a:spcPts val="2300"/>
              </a:spcBef>
              <a:spcAft>
                <a:spcPts val="0"/>
              </a:spcAft>
              <a:buClr>
                <a:schemeClr val="dk1"/>
              </a:buClr>
              <a:buSzPts val="1100"/>
              <a:buFont typeface="Arial"/>
              <a:buNone/>
            </a:pPr>
            <a:r>
              <a:rPr lang="en-US" u="sng">
                <a:solidFill>
                  <a:srgbClr val="0000FF"/>
                </a:solidFill>
                <a:highlight>
                  <a:srgbClr val="FFFFFF"/>
                </a:highlight>
                <a:hlinkClick r:id="rId5">
                  <a:extLst>
                    <a:ext uri="{A12FA001-AC4F-418D-AE19-62706E023703}">
                      <ahyp:hlinkClr val="tx"/>
                    </a:ext>
                  </a:extLst>
                </a:hlinkClick>
              </a:rPr>
              <a:t>https://www.aljazeera.com/features/2020/11/25/afghan-refugees-struggle-to-reach-europe-to-start-new-life</a:t>
            </a:r>
            <a:endParaRPr>
              <a:highlight>
                <a:srgbClr val="FFFFFF"/>
              </a:highlight>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5" name="Google Shape;13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018709f4a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49" name="Google Shape;149;g1018709f4a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f286f1ee80_0_4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US"/>
              <a:t>Afghans have suffered more than 40 years of conflict, natural disasters, chronic poverty, food insecurity and most recently the </a:t>
            </a:r>
            <a:r>
              <a:rPr lang="en-US">
                <a:uFill>
                  <a:noFill/>
                </a:uFill>
                <a:hlinkClick r:id="rId2"/>
              </a:rPr>
              <a:t>COVID-19 pandemic</a:t>
            </a:r>
            <a:r>
              <a:rPr lang="en-US"/>
              <a:t>. Violence in Afghanistan is worsening in intensity and spreading in reach – causing even more human suffering and displacement. Their resilience and the resilience of their host communities is being stretched to the absolute limit.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After more than four decades of displacement, Afghan refugees constitute one of the largest </a:t>
            </a:r>
            <a:r>
              <a:rPr lang="en-US">
                <a:uFill>
                  <a:noFill/>
                </a:uFill>
                <a:hlinkClick r:id="rId3"/>
              </a:rPr>
              <a:t>protracted refugee situations</a:t>
            </a:r>
            <a:r>
              <a:rPr lang="en-US"/>
              <a:t> in the world. There are nearly 6 million Afghans who have been forcibly displaced from their homes. Of those, 3.5 million are displaced within Afghanistan; 2.6 million are Afghan refugees living in other countries.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Pakistan is currently hosting  over 1.5 million Afghan refugees. </a:t>
            </a:r>
            <a:endParaRPr/>
          </a:p>
          <a:p>
            <a:pPr indent="0" lvl="0" marL="0" rtl="0" algn="l">
              <a:spcBef>
                <a:spcPts val="0"/>
              </a:spcBef>
              <a:spcAft>
                <a:spcPts val="0"/>
              </a:spcAft>
              <a:buClr>
                <a:schemeClr val="dk1"/>
              </a:buClr>
              <a:buSzPts val="1400"/>
              <a:buFont typeface="Arial"/>
              <a:buNone/>
            </a:pPr>
            <a:r>
              <a:rPr lang="en-US" sz="1650">
                <a:solidFill>
                  <a:srgbClr val="464646"/>
                </a:solidFill>
                <a:latin typeface="Arial"/>
                <a:ea typeface="Arial"/>
                <a:cs typeface="Arial"/>
                <a:sym typeface="Arial"/>
              </a:rPr>
              <a:t>Pakistan 1.5 million</a:t>
            </a:r>
            <a:endParaRPr sz="1650">
              <a:solidFill>
                <a:srgbClr val="464646"/>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650">
                <a:solidFill>
                  <a:srgbClr val="464646"/>
                </a:solidFill>
                <a:latin typeface="Arial"/>
                <a:ea typeface="Arial"/>
                <a:cs typeface="Arial"/>
                <a:sym typeface="Arial"/>
              </a:rPr>
              <a:t>Iran 780,000</a:t>
            </a:r>
            <a:endParaRPr sz="1650">
              <a:solidFill>
                <a:srgbClr val="464646"/>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US" sz="1650">
                <a:solidFill>
                  <a:srgbClr val="464646"/>
                </a:solidFill>
                <a:latin typeface="Arial"/>
                <a:ea typeface="Arial"/>
                <a:cs typeface="Arial"/>
                <a:sym typeface="Arial"/>
              </a:rPr>
              <a:t>Germany 180,000</a:t>
            </a:r>
            <a:endParaRPr sz="1650">
              <a:solidFill>
                <a:srgbClr val="464646"/>
              </a:solidFill>
              <a:latin typeface="Arial"/>
              <a:ea typeface="Arial"/>
              <a:cs typeface="Arial"/>
              <a:sym typeface="Arial"/>
            </a:endParaRPr>
          </a:p>
          <a:p>
            <a:pPr indent="0" lvl="0" marL="0" rtl="0" algn="l">
              <a:spcBef>
                <a:spcPts val="0"/>
              </a:spcBef>
              <a:spcAft>
                <a:spcPts val="0"/>
              </a:spcAft>
              <a:buSzPts val="1400"/>
              <a:buNone/>
            </a:pPr>
            <a:r>
              <a:rPr lang="en-US" sz="1650">
                <a:solidFill>
                  <a:srgbClr val="464646"/>
                </a:solidFill>
                <a:latin typeface="Arial"/>
                <a:ea typeface="Arial"/>
                <a:cs typeface="Arial"/>
                <a:sym typeface="Arial"/>
              </a:rPr>
              <a:t>Turkey 130,000</a:t>
            </a:r>
            <a:endParaRPr sz="1650">
              <a:solidFill>
                <a:srgbClr val="464646"/>
              </a:solidFill>
              <a:latin typeface="Arial"/>
              <a:ea typeface="Arial"/>
              <a:cs typeface="Arial"/>
              <a:sym typeface="Arial"/>
            </a:endParaRPr>
          </a:p>
          <a:p>
            <a:pPr indent="0" lvl="0" marL="0" rtl="0" algn="l">
              <a:lnSpc>
                <a:spcPct val="115000"/>
              </a:lnSpc>
              <a:spcBef>
                <a:spcPts val="1800"/>
              </a:spcBef>
              <a:spcAft>
                <a:spcPts val="0"/>
              </a:spcAft>
              <a:buSzPts val="1100"/>
              <a:buNone/>
            </a:pPr>
            <a:r>
              <a:rPr lang="en-US" sz="1100">
                <a:solidFill>
                  <a:srgbClr val="444444"/>
                </a:solidFill>
                <a:latin typeface="Georgia"/>
                <a:ea typeface="Georgia"/>
                <a:cs typeface="Georgia"/>
                <a:sym typeface="Georgia"/>
              </a:rPr>
              <a:t>The United Nations refugee agency (UNHCR) has </a:t>
            </a:r>
            <a:r>
              <a:rPr lang="en-US" sz="1100" u="sng">
                <a:solidFill>
                  <a:srgbClr val="0000FF"/>
                </a:solidFill>
                <a:latin typeface="Georgia"/>
                <a:ea typeface="Georgia"/>
                <a:cs typeface="Georgia"/>
                <a:sym typeface="Georgia"/>
                <a:hlinkClick r:id="rId4">
                  <a:extLst>
                    <a:ext uri="{A12FA001-AC4F-418D-AE19-62706E023703}">
                      <ahyp:hlinkClr val="tx"/>
                    </a:ext>
                  </a:extLst>
                </a:hlinkClick>
              </a:rPr>
              <a:t>projected</a:t>
            </a:r>
            <a:r>
              <a:rPr lang="en-US" sz="1100">
                <a:solidFill>
                  <a:srgbClr val="444444"/>
                </a:solidFill>
                <a:latin typeface="Georgia"/>
                <a:ea typeface="Georgia"/>
                <a:cs typeface="Georgia"/>
                <a:sym typeface="Georgia"/>
              </a:rPr>
              <a:t> that a half million Afghans may seek to leave by the end of 2021. Many Afghans fear persecution or reprisals under </a:t>
            </a:r>
            <a:r>
              <a:rPr lang="en-US" sz="1100" u="sng">
                <a:solidFill>
                  <a:srgbClr val="0000FF"/>
                </a:solidFill>
                <a:latin typeface="Georgia"/>
                <a:ea typeface="Georgia"/>
                <a:cs typeface="Georgia"/>
                <a:sym typeface="Georgia"/>
                <a:hlinkClick r:id="rId5">
                  <a:extLst>
                    <a:ext uri="{A12FA001-AC4F-418D-AE19-62706E023703}">
                      <ahyp:hlinkClr val="tx"/>
                    </a:ext>
                  </a:extLst>
                </a:hlinkClick>
              </a:rPr>
              <a:t>Taliban</a:t>
            </a:r>
            <a:r>
              <a:rPr lang="en-US" sz="1100">
                <a:solidFill>
                  <a:srgbClr val="444444"/>
                </a:solidFill>
                <a:latin typeface="Georgia"/>
                <a:ea typeface="Georgia"/>
                <a:cs typeface="Georgia"/>
                <a:sym typeface="Georgia"/>
              </a:rPr>
              <a:t> rule and hope to seek asylum or other pathways to safely migrate abroad. Some Afghans already outside the country are looking for temporary protection or permanent legal status abroad.</a:t>
            </a:r>
            <a:endParaRPr sz="1100">
              <a:solidFill>
                <a:srgbClr val="444444"/>
              </a:solidFill>
              <a:latin typeface="Georgia"/>
              <a:ea typeface="Georgia"/>
              <a:cs typeface="Georgia"/>
              <a:sym typeface="Georgia"/>
            </a:endParaRPr>
          </a:p>
          <a:p>
            <a:pPr indent="0" lvl="0" marL="0" rtl="0" algn="l">
              <a:lnSpc>
                <a:spcPct val="115000"/>
              </a:lnSpc>
              <a:spcBef>
                <a:spcPts val="1800"/>
              </a:spcBef>
              <a:spcAft>
                <a:spcPts val="0"/>
              </a:spcAft>
              <a:buSzPts val="1100"/>
              <a:buNone/>
            </a:pPr>
            <a:r>
              <a:t/>
            </a:r>
            <a:endParaRPr sz="1100">
              <a:solidFill>
                <a:srgbClr val="444444"/>
              </a:solidFill>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sz="1100">
                <a:solidFill>
                  <a:srgbClr val="444444"/>
                </a:solidFill>
                <a:latin typeface="Georgia"/>
                <a:ea typeface="Georgia"/>
                <a:cs typeface="Georgia"/>
                <a:sym typeface="Georgia"/>
              </a:rPr>
              <a:t>The Taliban takeover of Afghanistan in August 2021 caused tens of thousands of Afghans to flee, often by taking desperate measures. Many others who want to flee are still seeking secure safe passage out of the country. Countless Afghans remain at risk of being targeted for their past work or association with coalition forces, Afghanistan’s former government, international development programs, media, civil society, and other organizations promoting human rights. </a:t>
            </a:r>
            <a:r>
              <a:rPr lang="en-US" sz="1100" u="sng">
                <a:solidFill>
                  <a:srgbClr val="0000FF"/>
                </a:solidFill>
                <a:latin typeface="Georgia"/>
                <a:ea typeface="Georgia"/>
                <a:cs typeface="Georgia"/>
                <a:sym typeface="Georgia"/>
                <a:hlinkClick r:id="rId6">
                  <a:extLst>
                    <a:ext uri="{A12FA001-AC4F-418D-AE19-62706E023703}">
                      <ahyp:hlinkClr val="tx"/>
                    </a:ext>
                  </a:extLst>
                </a:hlinkClick>
              </a:rPr>
              <a:t>Women and girls</a:t>
            </a:r>
            <a:r>
              <a:rPr lang="en-US" sz="1100">
                <a:solidFill>
                  <a:srgbClr val="444444"/>
                </a:solidFill>
                <a:latin typeface="Georgia"/>
                <a:ea typeface="Georgia"/>
                <a:cs typeface="Georgia"/>
                <a:sym typeface="Georgia"/>
              </a:rPr>
              <a:t> and their families, especially those who fear that they can no longer work or study, are also motivated to flee the country.</a:t>
            </a:r>
            <a:endParaRPr sz="1100"/>
          </a:p>
          <a:p>
            <a:pPr indent="0" lvl="0" marL="0" rtl="0" algn="l">
              <a:lnSpc>
                <a:spcPct val="115000"/>
              </a:lnSpc>
              <a:spcBef>
                <a:spcPts val="1800"/>
              </a:spcBef>
              <a:spcAft>
                <a:spcPts val="0"/>
              </a:spcAft>
              <a:buClr>
                <a:schemeClr val="dk1"/>
              </a:buClr>
              <a:buSzPts val="1100"/>
              <a:buFont typeface="Arial"/>
              <a:buNone/>
            </a:pPr>
            <a:r>
              <a:rPr lang="en-US" sz="1100">
                <a:solidFill>
                  <a:srgbClr val="222222"/>
                </a:solidFill>
                <a:highlight>
                  <a:srgbClr val="FFFFFF"/>
                </a:highlight>
                <a:latin typeface="Arial"/>
                <a:ea typeface="Arial"/>
                <a:cs typeface="Arial"/>
                <a:sym typeface="Arial"/>
              </a:rPr>
              <a:t>There are already 2.6 million Afghans refugees in the world—a figure that's sure to rise significantly as the U.S. and other allies race to complete an evacuation of the country by the looming August 31 deadline.</a:t>
            </a:r>
            <a:endParaRPr sz="1100">
              <a:solidFill>
                <a:srgbClr val="222222"/>
              </a:solidFill>
              <a:highlight>
                <a:srgbClr val="FFFFFF"/>
              </a:highlight>
              <a:latin typeface="Arial"/>
              <a:ea typeface="Arial"/>
              <a:cs typeface="Arial"/>
              <a:sym typeface="Arial"/>
            </a:endParaRPr>
          </a:p>
          <a:p>
            <a:pPr indent="0" lvl="0" marL="0" rtl="0" algn="l">
              <a:lnSpc>
                <a:spcPct val="115000"/>
              </a:lnSpc>
              <a:spcBef>
                <a:spcPts val="1800"/>
              </a:spcBef>
              <a:spcAft>
                <a:spcPts val="0"/>
              </a:spcAft>
              <a:buClr>
                <a:schemeClr val="dk1"/>
              </a:buClr>
              <a:buSzPts val="1100"/>
              <a:buFont typeface="Arial"/>
              <a:buNone/>
            </a:pPr>
            <a:r>
              <a:rPr lang="en-US" sz="1100">
                <a:solidFill>
                  <a:srgbClr val="444444"/>
                </a:solidFill>
                <a:latin typeface="Georgia"/>
                <a:ea typeface="Georgia"/>
                <a:cs typeface="Georgia"/>
                <a:sym typeface="Georgia"/>
              </a:rPr>
              <a:t>Afghans have faced 40 years of war in their country, and many have been forced to flee, sometimes repeatedly, during those decades. At least </a:t>
            </a:r>
            <a:r>
              <a:rPr lang="en-US" sz="1100" u="sng">
                <a:solidFill>
                  <a:srgbClr val="0000FF"/>
                </a:solidFill>
                <a:latin typeface="Georgia"/>
                <a:ea typeface="Georgia"/>
                <a:cs typeface="Georgia"/>
                <a:sym typeface="Georgia"/>
                <a:hlinkClick r:id="rId7">
                  <a:extLst>
                    <a:ext uri="{A12FA001-AC4F-418D-AE19-62706E023703}">
                      <ahyp:hlinkClr val="tx"/>
                    </a:ext>
                  </a:extLst>
                </a:hlinkClick>
              </a:rPr>
              <a:t>2.6 million</a:t>
            </a:r>
            <a:r>
              <a:rPr lang="en-US" sz="1100">
                <a:solidFill>
                  <a:srgbClr val="444444"/>
                </a:solidFill>
                <a:latin typeface="Georgia"/>
                <a:ea typeface="Georgia"/>
                <a:cs typeface="Georgia"/>
                <a:sym typeface="Georgia"/>
              </a:rPr>
              <a:t> Afghans were already living abroad as registered refugees, with the largest numbers in neighboring Pakistan, Iran, and Turkey. </a:t>
            </a:r>
            <a:r>
              <a:rPr lang="en-US" sz="1100" u="sng">
                <a:solidFill>
                  <a:srgbClr val="0000FF"/>
                </a:solidFill>
                <a:latin typeface="Georgia"/>
                <a:ea typeface="Georgia"/>
                <a:cs typeface="Georgia"/>
                <a:sym typeface="Georgia"/>
                <a:hlinkClick r:id="rId8">
                  <a:extLst>
                    <a:ext uri="{A12FA001-AC4F-418D-AE19-62706E023703}">
                      <ahyp:hlinkClr val="tx"/>
                    </a:ext>
                  </a:extLst>
                </a:hlinkClick>
              </a:rPr>
              <a:t>More than 3 million people had been internally displaced</a:t>
            </a:r>
            <a:r>
              <a:rPr lang="en-US" sz="1100">
                <a:solidFill>
                  <a:srgbClr val="444444"/>
                </a:solidFill>
                <a:latin typeface="Georgia"/>
                <a:ea typeface="Georgia"/>
                <a:cs typeface="Georgia"/>
                <a:sym typeface="Georgia"/>
              </a:rPr>
              <a:t> in Afghanistan by the end of 2020, and the UN refugee agency </a:t>
            </a:r>
            <a:r>
              <a:rPr lang="en-US" sz="1100" u="sng">
                <a:solidFill>
                  <a:srgbClr val="0000FF"/>
                </a:solidFill>
                <a:latin typeface="Georgia"/>
                <a:ea typeface="Georgia"/>
                <a:cs typeface="Georgia"/>
                <a:sym typeface="Georgia"/>
                <a:hlinkClick r:id="rId9">
                  <a:extLst>
                    <a:ext uri="{A12FA001-AC4F-418D-AE19-62706E023703}">
                      <ahyp:hlinkClr val="tx"/>
                    </a:ext>
                  </a:extLst>
                </a:hlinkClick>
              </a:rPr>
              <a:t>estimated</a:t>
            </a:r>
            <a:r>
              <a:rPr lang="en-US" sz="1100">
                <a:solidFill>
                  <a:srgbClr val="444444"/>
                </a:solidFill>
                <a:latin typeface="Georgia"/>
                <a:ea typeface="Georgia"/>
                <a:cs typeface="Georgia"/>
                <a:sym typeface="Georgia"/>
              </a:rPr>
              <a:t> that over 550,000 more Afghans were displaced within the country from the beginning of the year until August 10, including about 240,000 displaced since the withdrawal of coalition military forces began in May.</a:t>
            </a:r>
            <a:endParaRPr sz="1100">
              <a:solidFill>
                <a:srgbClr val="444444"/>
              </a:solidFill>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sz="1100">
                <a:solidFill>
                  <a:srgbClr val="444444"/>
                </a:solidFill>
                <a:latin typeface="Georgia"/>
                <a:ea typeface="Georgia"/>
                <a:cs typeface="Georgia"/>
                <a:sym typeface="Georgia"/>
              </a:rPr>
              <a:t>Over the years, most Afghans who have fled their country have been hosted by neighboring Iran and Pakistan. Others have made their way to Turkey, Germany, and India. At some points in the past, Afghans in Iran and Pakistan were recognized as prima facie refugees. But, due to inconsistent policy towards recognizing their status, most displaced Afghans in both countries today are not recognized as refugees.</a:t>
            </a:r>
            <a:endParaRPr sz="1100">
              <a:solidFill>
                <a:srgbClr val="444444"/>
              </a:solidFill>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sz="1100">
                <a:solidFill>
                  <a:srgbClr val="444444"/>
                </a:solidFill>
                <a:latin typeface="Georgia"/>
                <a:ea typeface="Georgia"/>
                <a:cs typeface="Georgia"/>
                <a:sym typeface="Georgia"/>
              </a:rPr>
              <a:t>As of July, Iran hosted 800,000 registered refugees and up to 3 million other displaced Afghans. Refugees and asylum seekers from Afghanistan have also faced </a:t>
            </a:r>
            <a:r>
              <a:rPr lang="en-US" sz="1100" u="sng">
                <a:solidFill>
                  <a:srgbClr val="0000FF"/>
                </a:solidFill>
                <a:latin typeface="Georgia"/>
                <a:ea typeface="Georgia"/>
                <a:cs typeface="Georgia"/>
                <a:sym typeface="Georgia"/>
                <a:hlinkClick r:id="rId10">
                  <a:extLst>
                    <a:ext uri="{A12FA001-AC4F-418D-AE19-62706E023703}">
                      <ahyp:hlinkClr val="tx"/>
                    </a:ext>
                  </a:extLst>
                </a:hlinkClick>
              </a:rPr>
              <a:t>abuses</a:t>
            </a:r>
            <a:r>
              <a:rPr lang="en-US" sz="1100">
                <a:solidFill>
                  <a:srgbClr val="444444"/>
                </a:solidFill>
                <a:latin typeface="Georgia"/>
                <a:ea typeface="Georgia"/>
                <a:cs typeface="Georgia"/>
                <a:sym typeface="Georgia"/>
              </a:rPr>
              <a:t> in Iran, including being prohibited from living in “no-go areas,” areas in most provinces off-limits to all non-citizens; being denied access to education; and being detained and deported without due process. Between 2019 and early 2021, Iran pushed almost 1.5 million Afghans back to Afghanistan, many </a:t>
            </a:r>
            <a:r>
              <a:rPr lang="en-US" sz="1100" u="sng">
                <a:solidFill>
                  <a:srgbClr val="0000FF"/>
                </a:solidFill>
                <a:latin typeface="Georgia"/>
                <a:ea typeface="Georgia"/>
                <a:cs typeface="Georgia"/>
                <a:sym typeface="Georgia"/>
                <a:hlinkClick r:id="rId11">
                  <a:extLst>
                    <a:ext uri="{A12FA001-AC4F-418D-AE19-62706E023703}">
                      <ahyp:hlinkClr val="tx"/>
                    </a:ext>
                  </a:extLst>
                </a:hlinkClick>
              </a:rPr>
              <a:t>involuntarily</a:t>
            </a:r>
            <a:r>
              <a:rPr lang="en-US" sz="1100">
                <a:solidFill>
                  <a:srgbClr val="444444"/>
                </a:solidFill>
                <a:latin typeface="Georgia"/>
                <a:ea typeface="Georgia"/>
                <a:cs typeface="Georgia"/>
                <a:sym typeface="Georgia"/>
              </a:rPr>
              <a:t>.</a:t>
            </a:r>
            <a:endParaRPr sz="1100">
              <a:solidFill>
                <a:srgbClr val="444444"/>
              </a:solidFill>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sz="1100">
                <a:solidFill>
                  <a:srgbClr val="444444"/>
                </a:solidFill>
                <a:latin typeface="Georgia"/>
                <a:ea typeface="Georgia"/>
                <a:cs typeface="Georgia"/>
                <a:sym typeface="Georgia"/>
              </a:rPr>
              <a:t>Pakistan has 1.4 million registered Afghan refugees and up to 2 million other displaced Afghans. For years, Afghans living in Pakistan have faced </a:t>
            </a:r>
            <a:r>
              <a:rPr lang="en-US" sz="1100" u="sng">
                <a:solidFill>
                  <a:srgbClr val="0000FF"/>
                </a:solidFill>
                <a:latin typeface="Georgia"/>
                <a:ea typeface="Georgia"/>
                <a:cs typeface="Georgia"/>
                <a:sym typeface="Georgia"/>
                <a:hlinkClick r:id="rId12">
                  <a:extLst>
                    <a:ext uri="{A12FA001-AC4F-418D-AE19-62706E023703}">
                      <ahyp:hlinkClr val="tx"/>
                    </a:ext>
                  </a:extLst>
                </a:hlinkClick>
              </a:rPr>
              <a:t>police abuse</a:t>
            </a:r>
            <a:r>
              <a:rPr lang="en-US" sz="1100">
                <a:solidFill>
                  <a:srgbClr val="444444"/>
                </a:solidFill>
                <a:latin typeface="Georgia"/>
                <a:ea typeface="Georgia"/>
                <a:cs typeface="Georgia"/>
                <a:sym typeface="Georgia"/>
              </a:rPr>
              <a:t> and </a:t>
            </a:r>
            <a:r>
              <a:rPr lang="en-US" sz="1100" u="sng">
                <a:solidFill>
                  <a:srgbClr val="0000FF"/>
                </a:solidFill>
                <a:latin typeface="Georgia"/>
                <a:ea typeface="Georgia"/>
                <a:cs typeface="Georgia"/>
                <a:sym typeface="Georgia"/>
                <a:hlinkClick r:id="rId13">
                  <a:extLst>
                    <a:ext uri="{A12FA001-AC4F-418D-AE19-62706E023703}">
                      <ahyp:hlinkClr val="tx"/>
                    </a:ext>
                  </a:extLst>
                </a:hlinkClick>
              </a:rPr>
              <a:t>forced returns.</a:t>
            </a:r>
            <a:endParaRPr sz="1100"/>
          </a:p>
          <a:p>
            <a:pPr indent="0" lvl="0" marL="0" rtl="0" algn="l">
              <a:lnSpc>
                <a:spcPct val="100000"/>
              </a:lnSpc>
              <a:spcBef>
                <a:spcPts val="1800"/>
              </a:spcBef>
              <a:spcAft>
                <a:spcPts val="0"/>
              </a:spcAft>
              <a:buSzPts val="1400"/>
              <a:buNone/>
            </a:pPr>
            <a:r>
              <a:t/>
            </a:r>
            <a:endParaRPr sz="1100">
              <a:solidFill>
                <a:srgbClr val="464646"/>
              </a:solidFill>
              <a:latin typeface="Arial"/>
              <a:ea typeface="Arial"/>
              <a:cs typeface="Arial"/>
              <a:sym typeface="Arial"/>
            </a:endParaRPr>
          </a:p>
        </p:txBody>
      </p:sp>
      <p:sp>
        <p:nvSpPr>
          <p:cNvPr id="157" name="Google Shape;157;gf286f1ee80_0_4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018709f4a9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US">
                <a:solidFill>
                  <a:srgbClr val="222F3A"/>
                </a:solidFill>
                <a:highlight>
                  <a:schemeClr val="lt1"/>
                </a:highlight>
                <a:latin typeface="Georgia"/>
                <a:ea typeface="Georgia"/>
                <a:cs typeface="Georgia"/>
                <a:sym typeface="Georgia"/>
              </a:rPr>
              <a:t>Afghans who hold </a:t>
            </a:r>
            <a:r>
              <a:rPr lang="en-US">
                <a:solidFill>
                  <a:srgbClr val="3A79B7"/>
                </a:solidFill>
                <a:highlight>
                  <a:schemeClr val="lt1"/>
                </a:highlight>
                <a:uFill>
                  <a:noFill/>
                </a:uFill>
                <a:latin typeface="Georgia"/>
                <a:ea typeface="Georgia"/>
                <a:cs typeface="Georgia"/>
                <a:sym typeface="Georgia"/>
                <a:hlinkClick r:id="rId2">
                  <a:extLst>
                    <a:ext uri="{A12FA001-AC4F-418D-AE19-62706E023703}">
                      <ahyp:hlinkClr val="tx"/>
                    </a:ext>
                  </a:extLst>
                </a:hlinkClick>
              </a:rPr>
              <a:t>SIV status</a:t>
            </a:r>
            <a:r>
              <a:rPr lang="en-US">
                <a:solidFill>
                  <a:srgbClr val="222F3A"/>
                </a:solidFill>
                <a:highlight>
                  <a:schemeClr val="lt1"/>
                </a:highlight>
                <a:latin typeface="Georgia"/>
                <a:ea typeface="Georgia"/>
                <a:cs typeface="Georgia"/>
                <a:sym typeface="Georgia"/>
              </a:rPr>
              <a:t> have worked for the U.S. government or contractors in Afghanistan for at least a year. They went through a 14-step SIV application process, which can take several years to complete. SIV status also covers applicants' immediate relatives.</a:t>
            </a:r>
            <a:endParaRPr>
              <a:solidFill>
                <a:srgbClr val="222F3A"/>
              </a:solidFill>
              <a:highlight>
                <a:schemeClr val="lt1"/>
              </a:highlight>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a:solidFill>
                  <a:srgbClr val="3A79B7"/>
                </a:solidFill>
                <a:highlight>
                  <a:schemeClr val="lt1"/>
                </a:highlight>
                <a:uFill>
                  <a:noFill/>
                </a:uFill>
                <a:latin typeface="Georgia"/>
                <a:ea typeface="Georgia"/>
                <a:cs typeface="Georgia"/>
                <a:sym typeface="Georgia"/>
                <a:hlinkClick r:id="rId3">
                  <a:extLst>
                    <a:ext uri="{A12FA001-AC4F-418D-AE19-62706E023703}">
                      <ahyp:hlinkClr val="tx"/>
                    </a:ext>
                  </a:extLst>
                </a:hlinkClick>
              </a:rPr>
              <a:t>Before traveling to the U.S.</a:t>
            </a:r>
            <a:r>
              <a:rPr lang="en-US">
                <a:solidFill>
                  <a:srgbClr val="222F3A"/>
                </a:solidFill>
                <a:highlight>
                  <a:schemeClr val="lt1"/>
                </a:highlight>
                <a:latin typeface="Georgia"/>
                <a:ea typeface="Georgia"/>
                <a:cs typeface="Georgia"/>
                <a:sym typeface="Georgia"/>
              </a:rPr>
              <a:t>, SIV holders will receive documents to present to Customs and Border Protection (CBP) once they arrive in the United States. After that, permanent residency cards, also known as green cards, are mailed to the addresses they provided.</a:t>
            </a:r>
            <a:endParaRPr>
              <a:solidFill>
                <a:srgbClr val="222F3A"/>
              </a:solidFill>
              <a:highlight>
                <a:schemeClr val="lt1"/>
              </a:highlight>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a:solidFill>
                  <a:srgbClr val="222F3A"/>
                </a:solidFill>
                <a:highlight>
                  <a:schemeClr val="lt1"/>
                </a:highlight>
                <a:latin typeface="Georgia"/>
                <a:ea typeface="Georgia"/>
                <a:cs typeface="Georgia"/>
                <a:sym typeface="Georgia"/>
              </a:rPr>
              <a:t>Afghans who were not SIV applicants at the time of their evacuation qualify for “humanitarian parole.” Under the Immigration and Nationality Act, certain individuals can enter and stay in the U.S. without visas temporarily because of “urgent humanitarian reasons,” but they are ineligible for permanent residency.</a:t>
            </a:r>
            <a:endParaRPr>
              <a:solidFill>
                <a:srgbClr val="222F3A"/>
              </a:solidFill>
              <a:highlight>
                <a:schemeClr val="lt1"/>
              </a:highlight>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a:solidFill>
                  <a:srgbClr val="222F3A"/>
                </a:solidFill>
                <a:highlight>
                  <a:schemeClr val="lt1"/>
                </a:highlight>
                <a:latin typeface="Georgia"/>
                <a:ea typeface="Georgia"/>
                <a:cs typeface="Georgia"/>
                <a:sym typeface="Georgia"/>
              </a:rPr>
              <a:t>According to DHS, Afghan nationals who are paroled into the country will have conditions placed on their statuses, including medical screening, vaccination requirements and other reporting requirements to U.S. immigration authorities. If they fail to follow the conditions, the government can deny their applications for work authorization and “potentially” terminate their parole and deport them.</a:t>
            </a:r>
            <a:endParaRPr>
              <a:solidFill>
                <a:srgbClr val="222F3A"/>
              </a:solidFill>
              <a:highlight>
                <a:schemeClr val="lt1"/>
              </a:highlight>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a:solidFill>
                  <a:srgbClr val="222F3A"/>
                </a:solidFill>
                <a:highlight>
                  <a:schemeClr val="lt1"/>
                </a:highlight>
                <a:latin typeface="Georgia"/>
                <a:ea typeface="Georgia"/>
                <a:cs typeface="Georgia"/>
                <a:sym typeface="Georgia"/>
              </a:rPr>
              <a:t>Parolees can apply for asylum in the United States, the same avenue open to some migrants arriving at the U.S.-Mexico border. But refugee advocates call it a “very bureaucratic and inefficient way” to help resettle Afghans because of the long timetable for completing the process.</a:t>
            </a:r>
            <a:endParaRPr>
              <a:solidFill>
                <a:srgbClr val="222F3A"/>
              </a:solidFill>
              <a:highlight>
                <a:schemeClr val="lt1"/>
              </a:highlight>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a:solidFill>
                  <a:srgbClr val="222F3A"/>
                </a:solidFill>
                <a:highlight>
                  <a:schemeClr val="lt1"/>
                </a:highlight>
                <a:latin typeface="Georgia"/>
                <a:ea typeface="Georgia"/>
                <a:cs typeface="Georgia"/>
                <a:sym typeface="Georgia"/>
              </a:rPr>
              <a:t>Going through “that whole system doesn't seem like the best way to address a population [of evacuees] that, all of whom, will likely qualify for asylum,” said Melanie Nezer, a spokesperson for the immigrant advocacy group HIAS.</a:t>
            </a:r>
            <a:endParaRPr>
              <a:solidFill>
                <a:srgbClr val="222F3A"/>
              </a:solidFill>
              <a:highlight>
                <a:schemeClr val="lt1"/>
              </a:highlight>
              <a:latin typeface="Georgia"/>
              <a:ea typeface="Georgia"/>
              <a:cs typeface="Georgia"/>
              <a:sym typeface="Georgia"/>
            </a:endParaRPr>
          </a:p>
          <a:p>
            <a:pPr indent="0" lvl="0" marL="0" rtl="0" algn="l">
              <a:lnSpc>
                <a:spcPct val="115000"/>
              </a:lnSpc>
              <a:spcBef>
                <a:spcPts val="1800"/>
              </a:spcBef>
              <a:spcAft>
                <a:spcPts val="0"/>
              </a:spcAft>
              <a:buClr>
                <a:schemeClr val="dk1"/>
              </a:buClr>
              <a:buSzPts val="1100"/>
              <a:buFont typeface="Arial"/>
              <a:buNone/>
            </a:pPr>
            <a:r>
              <a:rPr lang="en-US">
                <a:solidFill>
                  <a:srgbClr val="222F3A"/>
                </a:solidFill>
                <a:highlight>
                  <a:schemeClr val="lt1"/>
                </a:highlight>
                <a:latin typeface="Georgia"/>
                <a:ea typeface="Georgia"/>
                <a:cs typeface="Georgia"/>
                <a:sym typeface="Georgia"/>
              </a:rPr>
              <a:t>Afghan nationals </a:t>
            </a:r>
            <a:r>
              <a:rPr lang="en-US">
                <a:solidFill>
                  <a:srgbClr val="3A79B7"/>
                </a:solidFill>
                <a:highlight>
                  <a:schemeClr val="lt1"/>
                </a:highlight>
                <a:uFill>
                  <a:noFill/>
                </a:uFill>
                <a:latin typeface="Georgia"/>
                <a:ea typeface="Georgia"/>
                <a:cs typeface="Georgia"/>
                <a:sym typeface="Georgia"/>
                <a:hlinkClick r:id="rId4">
                  <a:extLst>
                    <a:ext uri="{A12FA001-AC4F-418D-AE19-62706E023703}">
                      <ahyp:hlinkClr val="tx"/>
                    </a:ext>
                  </a:extLst>
                </a:hlinkClick>
              </a:rPr>
              <a:t>may claim asylum</a:t>
            </a:r>
            <a:r>
              <a:rPr lang="en-US">
                <a:solidFill>
                  <a:srgbClr val="222F3A"/>
                </a:solidFill>
                <a:highlight>
                  <a:schemeClr val="lt1"/>
                </a:highlight>
                <a:latin typeface="Georgia"/>
                <a:ea typeface="Georgia"/>
                <a:cs typeface="Georgia"/>
                <a:sym typeface="Georgia"/>
              </a:rPr>
              <a:t> immediately, or up to one year after their arrival in the United States. After filing, each applicant will then meet with an asylum officer who approves or rejects the claim. If an asylum case is not approved, it is sent to an immigration judge.</a:t>
            </a:r>
            <a:endParaRPr>
              <a:solidFill>
                <a:srgbClr val="222F3A"/>
              </a:solidFill>
              <a:highlight>
                <a:schemeClr val="lt1"/>
              </a:highlight>
              <a:latin typeface="Georgia"/>
              <a:ea typeface="Georgia"/>
              <a:cs typeface="Georgia"/>
              <a:sym typeface="Georgia"/>
            </a:endParaRPr>
          </a:p>
          <a:p>
            <a:pPr indent="0" lvl="0" marL="0" rtl="0" algn="l">
              <a:spcBef>
                <a:spcPts val="1800"/>
              </a:spcBef>
              <a:spcAft>
                <a:spcPts val="0"/>
              </a:spcAft>
              <a:buClr>
                <a:schemeClr val="dk1"/>
              </a:buClr>
              <a:buSzPts val="1400"/>
              <a:buFont typeface="Arial"/>
              <a:buNone/>
            </a:pPr>
            <a:r>
              <a:rPr lang="en-US">
                <a:solidFill>
                  <a:srgbClr val="444444"/>
                </a:solidFill>
                <a:highlight>
                  <a:schemeClr val="lt1"/>
                </a:highlight>
                <a:latin typeface="Arial"/>
                <a:ea typeface="Arial"/>
                <a:cs typeface="Arial"/>
                <a:sym typeface="Arial"/>
              </a:rPr>
              <a:t>Humanitarian parole is used to bring someone who is otherwise inadmissible into the United States for a temporary period of time due to an emergency.  You may apply for humanitarian parole if you have a compelling emergency and there is an urgent humanitarian reason or significant public benefit to allowing you to temporarily enter the United States.</a:t>
            </a:r>
            <a:endParaRPr>
              <a:solidFill>
                <a:srgbClr val="444444"/>
              </a:solidFill>
              <a:highlight>
                <a:schemeClr val="lt1"/>
              </a:highlight>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solidFill>
                <a:srgbClr val="444444"/>
              </a:solidFill>
              <a:highlight>
                <a:schemeClr val="lt1"/>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rgbClr val="444444"/>
                </a:solidFill>
                <a:highlight>
                  <a:schemeClr val="lt1"/>
                </a:highlight>
                <a:latin typeface="Arial"/>
                <a:ea typeface="Arial"/>
                <a:cs typeface="Arial"/>
                <a:sym typeface="Arial"/>
              </a:rPr>
              <a:t>The Form I-94 provides proof of the beneficiary’s entry as a parolee and the date by which the beneficiary must depart the United States. Parole ends on the date the parole period expires, when the beneficiary departs the United States, or when the beneficiary acquires an immigration status, whichever occurs first.  </a:t>
            </a:r>
            <a:endParaRPr>
              <a:solidFill>
                <a:srgbClr val="444444"/>
              </a:solidFill>
              <a:highlight>
                <a:schemeClr val="lt1"/>
              </a:highlight>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solidFill>
                  <a:srgbClr val="444444"/>
                </a:solidFill>
                <a:highlight>
                  <a:schemeClr val="lt1"/>
                </a:highlight>
                <a:latin typeface="Arial"/>
                <a:ea typeface="Arial"/>
                <a:cs typeface="Arial"/>
                <a:sym typeface="Arial"/>
              </a:rPr>
              <a:t>Parole is not a legal immigration status and does not provide a path to legal immigration status. The beneficiary must take additional steps to ensure they remain legally present in the United States after their authorized period of parole has ended. Failure to maintain lawful presence throughout the parolee’s entire stay in the U.S. can have serious immigration consequences.</a:t>
            </a:r>
            <a:endParaRPr>
              <a:solidFill>
                <a:srgbClr val="444444"/>
              </a:solidFill>
              <a:highlight>
                <a:schemeClr val="lt1"/>
              </a:highlight>
              <a:latin typeface="Arial"/>
              <a:ea typeface="Arial"/>
              <a:cs typeface="Arial"/>
              <a:sym typeface="Arial"/>
            </a:endParaRPr>
          </a:p>
          <a:p>
            <a:pPr indent="0" lvl="0" marL="0" rtl="0" algn="l">
              <a:spcBef>
                <a:spcPts val="1200"/>
              </a:spcBef>
              <a:spcAft>
                <a:spcPts val="0"/>
              </a:spcAft>
              <a:buClr>
                <a:schemeClr val="dk1"/>
              </a:buClr>
              <a:buSzPts val="1400"/>
              <a:buFont typeface="Arial"/>
              <a:buNone/>
            </a:pPr>
            <a:r>
              <a:t/>
            </a:r>
            <a:endParaRPr>
              <a:solidFill>
                <a:srgbClr val="444444"/>
              </a:solidFill>
              <a:highlight>
                <a:schemeClr val="lt1"/>
              </a:highlight>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67" name="Google Shape;167;g1018709f4a9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11"/>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4" name="Google Shape;74;p11"/>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8" name="Shape 78"/>
        <p:cNvGrpSpPr/>
        <p:nvPr/>
      </p:nvGrpSpPr>
      <p:grpSpPr>
        <a:xfrm>
          <a:off x="0" y="0"/>
          <a:ext cx="0" cy="0"/>
          <a:chOff x="0" y="0"/>
          <a:chExt cx="0" cy="0"/>
        </a:xfrm>
      </p:grpSpPr>
      <p:sp>
        <p:nvSpPr>
          <p:cNvPr id="79" name="Google Shape;79;p1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0" name="Google Shape;80;p12"/>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1" name="Google Shape;81;p1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 name="Google Shape;23;p3"/>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24" name="Google Shape;24;p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9" name="Google Shape;29;p4"/>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4"/>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 name="Google Shape;36;p5"/>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37" name="Google Shape;37;p5"/>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8" name="Google Shape;38;p5"/>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39" name="Google Shape;39;p5"/>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0" name="Google Shape;40;p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5" name="Google Shape;45;p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8"/>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4" name="Google Shape;54;p8"/>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 name="Google Shape;55;p8"/>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56" name="Google Shape;56;p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9"/>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1" name="Google Shape;61;p9"/>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62" name="Google Shape;62;p9"/>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63" name="Google Shape;63;p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1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8" name="Google Shape;68;p10"/>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68.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31.png"/><Relationship Id="rId5"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34.png"/><Relationship Id="rId5"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hyperlink" Target="http://drive.google.com/file/d/1eg9332yKxgDoQ0dk34oJatPErGk02vaX/view" TargetMode="External"/><Relationship Id="rId5"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hyperlink" Target="http://www.youtube.com/watch?v=1p5UudbAcq0" TargetMode="External"/><Relationship Id="rId5"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0.png"/><Relationship Id="rId4" Type="http://schemas.openxmlformats.org/officeDocument/2006/relationships/image" Target="../media/image59.png"/><Relationship Id="rId5"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8.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3.png"/><Relationship Id="rId4" Type="http://schemas.openxmlformats.org/officeDocument/2006/relationships/hyperlink" Target="https://docs.google.com/document/d/1XmImG_EkQpyGKR7xhjZ-_8KFGvQcfHos/edit" TargetMode="External"/><Relationship Id="rId5" Type="http://schemas.openxmlformats.org/officeDocument/2006/relationships/hyperlink" Target="https://www.coloradogives.org/ACCWordofThanks?step=step1" TargetMode="External"/><Relationship Id="rId6"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9.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3"/>
          <p:cNvPicPr preferRelativeResize="0"/>
          <p:nvPr/>
        </p:nvPicPr>
        <p:blipFill rotWithShape="1">
          <a:blip r:embed="rId3">
            <a:alphaModFix/>
          </a:blip>
          <a:srcRect b="0" l="0" r="0" t="0"/>
          <a:stretch/>
        </p:blipFill>
        <p:spPr>
          <a:xfrm>
            <a:off x="0" y="4591929"/>
            <a:ext cx="3469274" cy="1539400"/>
          </a:xfrm>
          <a:prstGeom prst="rect">
            <a:avLst/>
          </a:prstGeom>
          <a:noFill/>
          <a:ln>
            <a:noFill/>
          </a:ln>
        </p:spPr>
      </p:pic>
      <p:sp>
        <p:nvSpPr>
          <p:cNvPr id="87" name="Google Shape;87;p13"/>
          <p:cNvSpPr txBox="1"/>
          <p:nvPr/>
        </p:nvSpPr>
        <p:spPr>
          <a:xfrm>
            <a:off x="239850" y="384697"/>
            <a:ext cx="5250900" cy="212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2A6274"/>
              </a:solidFill>
              <a:latin typeface="Work Sans"/>
              <a:ea typeface="Work Sans"/>
              <a:cs typeface="Work Sans"/>
              <a:sym typeface="Work Sans"/>
            </a:endParaRPr>
          </a:p>
        </p:txBody>
      </p:sp>
      <p:sp>
        <p:nvSpPr>
          <p:cNvPr id="88" name="Google Shape;88;p13"/>
          <p:cNvSpPr txBox="1"/>
          <p:nvPr/>
        </p:nvSpPr>
        <p:spPr>
          <a:xfrm>
            <a:off x="0" y="6156356"/>
            <a:ext cx="9144000" cy="701644"/>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
          <p:cNvSpPr txBox="1"/>
          <p:nvPr/>
        </p:nvSpPr>
        <p:spPr>
          <a:xfrm>
            <a:off x="7242989" y="6106301"/>
            <a:ext cx="2027760" cy="26725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Work Sans"/>
                <a:ea typeface="Work Sans"/>
                <a:cs typeface="Work Sans"/>
                <a:sym typeface="Work Sans"/>
              </a:rPr>
              <a:t>Photo: Courtesy of John Abramson </a:t>
            </a:r>
            <a:endParaRPr b="0" i="0" sz="800" u="none" cap="none" strike="noStrike">
              <a:solidFill>
                <a:schemeClr val="lt1"/>
              </a:solidFill>
              <a:latin typeface="Work Sans"/>
              <a:ea typeface="Work Sans"/>
              <a:cs typeface="Work Sans"/>
              <a:sym typeface="Work Sans"/>
            </a:endParaRPr>
          </a:p>
        </p:txBody>
      </p:sp>
      <p:sp>
        <p:nvSpPr>
          <p:cNvPr id="90" name="Google Shape;90;p13"/>
          <p:cNvSpPr txBox="1"/>
          <p:nvPr/>
        </p:nvSpPr>
        <p:spPr>
          <a:xfrm>
            <a:off x="580075" y="369550"/>
            <a:ext cx="7826700" cy="4032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700">
                <a:solidFill>
                  <a:srgbClr val="2A6274"/>
                </a:solidFill>
                <a:latin typeface="Work Sans"/>
                <a:ea typeface="Work Sans"/>
                <a:cs typeface="Work Sans"/>
                <a:sym typeface="Work Sans"/>
              </a:rPr>
              <a:t>While we’re getting started, please reflect on a time when you were an immigrant or a visitor to somewhere unfamiliar. (For some of you, this may have been coming to the US as an immigrant.) </a:t>
            </a:r>
            <a:endParaRPr sz="2700">
              <a:solidFill>
                <a:srgbClr val="2A6274"/>
              </a:solidFill>
              <a:latin typeface="Work Sans"/>
              <a:ea typeface="Work Sans"/>
              <a:cs typeface="Work Sans"/>
              <a:sym typeface="Work Sans"/>
            </a:endParaRPr>
          </a:p>
          <a:p>
            <a:pPr indent="0" lvl="0" marL="457200" rtl="0" algn="l">
              <a:spcBef>
                <a:spcPts val="0"/>
              </a:spcBef>
              <a:spcAft>
                <a:spcPts val="0"/>
              </a:spcAft>
              <a:buNone/>
            </a:pPr>
            <a:r>
              <a:t/>
            </a:r>
            <a:endParaRPr sz="2700">
              <a:solidFill>
                <a:srgbClr val="2A6274"/>
              </a:solidFill>
              <a:latin typeface="Work Sans"/>
              <a:ea typeface="Work Sans"/>
              <a:cs typeface="Work Sans"/>
              <a:sym typeface="Work Sans"/>
            </a:endParaRPr>
          </a:p>
          <a:p>
            <a:pPr indent="0" lvl="0" marL="457200" rtl="0" algn="l">
              <a:spcBef>
                <a:spcPts val="0"/>
              </a:spcBef>
              <a:spcAft>
                <a:spcPts val="0"/>
              </a:spcAft>
              <a:buNone/>
            </a:pPr>
            <a:r>
              <a:rPr lang="en-US" sz="2700">
                <a:solidFill>
                  <a:srgbClr val="2A6274"/>
                </a:solidFill>
                <a:latin typeface="Work Sans"/>
                <a:ea typeface="Work Sans"/>
                <a:cs typeface="Work Sans"/>
                <a:sym typeface="Work Sans"/>
              </a:rPr>
              <a:t>What was challenging for you?  </a:t>
            </a:r>
            <a:endParaRPr sz="2700">
              <a:solidFill>
                <a:srgbClr val="2A6274"/>
              </a:solidFill>
              <a:latin typeface="Work Sans"/>
              <a:ea typeface="Work Sans"/>
              <a:cs typeface="Work Sans"/>
              <a:sym typeface="Work Sans"/>
            </a:endParaRPr>
          </a:p>
          <a:p>
            <a:pPr indent="0" lvl="0" marL="457200" rtl="0" algn="l">
              <a:spcBef>
                <a:spcPts val="0"/>
              </a:spcBef>
              <a:spcAft>
                <a:spcPts val="0"/>
              </a:spcAft>
              <a:buNone/>
            </a:pPr>
            <a:r>
              <a:t/>
            </a:r>
            <a:endParaRPr sz="2700">
              <a:solidFill>
                <a:srgbClr val="2A6274"/>
              </a:solidFill>
              <a:latin typeface="Work Sans"/>
              <a:ea typeface="Work Sans"/>
              <a:cs typeface="Work Sans"/>
              <a:sym typeface="Work Sans"/>
            </a:endParaRPr>
          </a:p>
          <a:p>
            <a:pPr indent="0" lvl="0" marL="457200" rtl="0" algn="l">
              <a:spcBef>
                <a:spcPts val="0"/>
              </a:spcBef>
              <a:spcAft>
                <a:spcPts val="0"/>
              </a:spcAft>
              <a:buNone/>
            </a:pPr>
            <a:r>
              <a:rPr lang="en-US" sz="2700">
                <a:solidFill>
                  <a:srgbClr val="2A6274"/>
                </a:solidFill>
                <a:latin typeface="Work Sans"/>
                <a:ea typeface="Work Sans"/>
                <a:cs typeface="Work Sans"/>
                <a:sym typeface="Work Sans"/>
              </a:rPr>
              <a:t>What was valuable about the experience?</a:t>
            </a:r>
            <a:endParaRPr sz="2700">
              <a:solidFill>
                <a:srgbClr val="2A6274"/>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2"/>
          <p:cNvSpPr txBox="1"/>
          <p:nvPr/>
        </p:nvSpPr>
        <p:spPr>
          <a:xfrm>
            <a:off x="1946500" y="86125"/>
            <a:ext cx="54885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Afghan Evacuees</a:t>
            </a:r>
            <a:endParaRPr b="1" i="0" sz="4400" u="none" cap="none" strike="noStrike">
              <a:solidFill>
                <a:srgbClr val="2A6274"/>
              </a:solidFill>
              <a:latin typeface="Work Sans"/>
              <a:ea typeface="Work Sans"/>
              <a:cs typeface="Work Sans"/>
              <a:sym typeface="Work Sans"/>
            </a:endParaRPr>
          </a:p>
        </p:txBody>
      </p:sp>
      <p:sp>
        <p:nvSpPr>
          <p:cNvPr id="182" name="Google Shape;182;p22"/>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 name="Google Shape;183;p22"/>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184" name="Google Shape;184;p22"/>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185" name="Google Shape;185;p22"/>
          <p:cNvSpPr txBox="1"/>
          <p:nvPr/>
        </p:nvSpPr>
        <p:spPr>
          <a:xfrm>
            <a:off x="6774561" y="6308529"/>
            <a:ext cx="23694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Sources: 1951 Refugee Convention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              UNHCR</a:t>
            </a:r>
            <a:endParaRPr b="0" i="0" sz="1000" u="none" cap="none" strike="noStrike">
              <a:solidFill>
                <a:schemeClr val="lt1"/>
              </a:solidFill>
              <a:latin typeface="Work Sans"/>
              <a:ea typeface="Work Sans"/>
              <a:cs typeface="Work Sans"/>
              <a:sym typeface="Work Sans"/>
            </a:endParaRPr>
          </a:p>
        </p:txBody>
      </p:sp>
      <p:sp>
        <p:nvSpPr>
          <p:cNvPr id="186" name="Google Shape;186;p22"/>
          <p:cNvSpPr txBox="1"/>
          <p:nvPr/>
        </p:nvSpPr>
        <p:spPr>
          <a:xfrm>
            <a:off x="-200300" y="4872058"/>
            <a:ext cx="4040100" cy="70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20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sz="2000">
              <a:latin typeface="Work Sans"/>
              <a:ea typeface="Work Sans"/>
              <a:cs typeface="Work Sans"/>
              <a:sym typeface="Work Sans"/>
            </a:endParaRPr>
          </a:p>
        </p:txBody>
      </p:sp>
      <p:pic>
        <p:nvPicPr>
          <p:cNvPr id="187" name="Google Shape;187;p22"/>
          <p:cNvPicPr preferRelativeResize="0"/>
          <p:nvPr/>
        </p:nvPicPr>
        <p:blipFill>
          <a:blip r:embed="rId4">
            <a:alphaModFix/>
          </a:blip>
          <a:stretch>
            <a:fillRect/>
          </a:stretch>
        </p:blipFill>
        <p:spPr>
          <a:xfrm>
            <a:off x="2034567" y="958975"/>
            <a:ext cx="4587585" cy="5817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3"/>
          <p:cNvSpPr txBox="1"/>
          <p:nvPr/>
        </p:nvSpPr>
        <p:spPr>
          <a:xfrm>
            <a:off x="1946500" y="86125"/>
            <a:ext cx="5488500" cy="769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Arial"/>
              <a:buNone/>
            </a:pPr>
            <a:r>
              <a:rPr b="1" lang="en-US" sz="4400">
                <a:solidFill>
                  <a:srgbClr val="2A6274"/>
                </a:solidFill>
                <a:latin typeface="Work Sans"/>
                <a:ea typeface="Work Sans"/>
                <a:cs typeface="Work Sans"/>
                <a:sym typeface="Work Sans"/>
              </a:rPr>
              <a:t>Afghan Evacuees</a:t>
            </a:r>
            <a:endParaRPr b="1" i="0" sz="4400" u="none" cap="none" strike="noStrike">
              <a:solidFill>
                <a:srgbClr val="2A6274"/>
              </a:solidFill>
              <a:latin typeface="Work Sans"/>
              <a:ea typeface="Work Sans"/>
              <a:cs typeface="Work Sans"/>
              <a:sym typeface="Work Sans"/>
            </a:endParaRPr>
          </a:p>
        </p:txBody>
      </p:sp>
      <p:sp>
        <p:nvSpPr>
          <p:cNvPr id="193" name="Google Shape;193;p23"/>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 name="Google Shape;194;p23"/>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195" name="Google Shape;195;p23"/>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196" name="Google Shape;196;p23"/>
          <p:cNvSpPr txBox="1"/>
          <p:nvPr/>
        </p:nvSpPr>
        <p:spPr>
          <a:xfrm>
            <a:off x="6774561" y="6308529"/>
            <a:ext cx="23694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Sources: 1951 Refugee Convention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              UNHCR</a:t>
            </a:r>
            <a:endParaRPr b="0" i="0" sz="1000" u="none" cap="none" strike="noStrike">
              <a:solidFill>
                <a:schemeClr val="lt1"/>
              </a:solidFill>
              <a:latin typeface="Work Sans"/>
              <a:ea typeface="Work Sans"/>
              <a:cs typeface="Work Sans"/>
              <a:sym typeface="Work Sans"/>
            </a:endParaRPr>
          </a:p>
        </p:txBody>
      </p:sp>
      <p:sp>
        <p:nvSpPr>
          <p:cNvPr id="197" name="Google Shape;197;p23"/>
          <p:cNvSpPr txBox="1"/>
          <p:nvPr/>
        </p:nvSpPr>
        <p:spPr>
          <a:xfrm>
            <a:off x="-200300" y="4872058"/>
            <a:ext cx="4040100" cy="70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20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sz="2000">
              <a:latin typeface="Work Sans"/>
              <a:ea typeface="Work Sans"/>
              <a:cs typeface="Work Sans"/>
              <a:sym typeface="Work Sans"/>
            </a:endParaRPr>
          </a:p>
        </p:txBody>
      </p:sp>
      <p:pic>
        <p:nvPicPr>
          <p:cNvPr id="198" name="Google Shape;198;p23"/>
          <p:cNvPicPr preferRelativeResize="0"/>
          <p:nvPr/>
        </p:nvPicPr>
        <p:blipFill>
          <a:blip r:embed="rId4">
            <a:alphaModFix/>
          </a:blip>
          <a:stretch>
            <a:fillRect/>
          </a:stretch>
        </p:blipFill>
        <p:spPr>
          <a:xfrm>
            <a:off x="488800" y="1131675"/>
            <a:ext cx="8205501" cy="46796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4"/>
          <p:cNvSpPr txBox="1"/>
          <p:nvPr/>
        </p:nvSpPr>
        <p:spPr>
          <a:xfrm>
            <a:off x="1946500" y="86125"/>
            <a:ext cx="5488500" cy="769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Arial"/>
              <a:buNone/>
            </a:pPr>
            <a:r>
              <a:rPr b="1" lang="en-US" sz="4400">
                <a:solidFill>
                  <a:srgbClr val="2A6274"/>
                </a:solidFill>
                <a:latin typeface="Work Sans"/>
                <a:ea typeface="Work Sans"/>
                <a:cs typeface="Work Sans"/>
                <a:sym typeface="Work Sans"/>
              </a:rPr>
              <a:t>Afghan Evacuees</a:t>
            </a:r>
            <a:endParaRPr b="1" i="0" sz="4400" u="none" cap="none" strike="noStrike">
              <a:solidFill>
                <a:srgbClr val="2A6274"/>
              </a:solidFill>
              <a:latin typeface="Work Sans"/>
              <a:ea typeface="Work Sans"/>
              <a:cs typeface="Work Sans"/>
              <a:sym typeface="Work Sans"/>
            </a:endParaRPr>
          </a:p>
        </p:txBody>
      </p:sp>
      <p:sp>
        <p:nvSpPr>
          <p:cNvPr id="204" name="Google Shape;204;p24"/>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5" name="Google Shape;205;p24"/>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206" name="Google Shape;206;p24"/>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207" name="Google Shape;207;p24"/>
          <p:cNvSpPr txBox="1"/>
          <p:nvPr/>
        </p:nvSpPr>
        <p:spPr>
          <a:xfrm>
            <a:off x="6774561" y="6308529"/>
            <a:ext cx="23694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a:t>
            </a:r>
            <a:r>
              <a:rPr lang="en-US" sz="1000">
                <a:solidFill>
                  <a:schemeClr val="lt1"/>
                </a:solidFill>
                <a:latin typeface="Work Sans"/>
                <a:ea typeface="Work Sans"/>
                <a:cs typeface="Work Sans"/>
                <a:sym typeface="Work Sans"/>
              </a:rPr>
              <a:t>: The Denver Post</a:t>
            </a:r>
            <a:endParaRPr b="0" i="0" sz="1000" u="none" cap="none" strike="noStrike">
              <a:solidFill>
                <a:schemeClr val="lt1"/>
              </a:solidFill>
              <a:latin typeface="Work Sans"/>
              <a:ea typeface="Work Sans"/>
              <a:cs typeface="Work Sans"/>
              <a:sym typeface="Work Sans"/>
            </a:endParaRPr>
          </a:p>
        </p:txBody>
      </p:sp>
      <p:sp>
        <p:nvSpPr>
          <p:cNvPr id="208" name="Google Shape;208;p24"/>
          <p:cNvSpPr txBox="1"/>
          <p:nvPr/>
        </p:nvSpPr>
        <p:spPr>
          <a:xfrm>
            <a:off x="-200300" y="4872058"/>
            <a:ext cx="4040100" cy="70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20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sz="2000">
              <a:latin typeface="Work Sans"/>
              <a:ea typeface="Work Sans"/>
              <a:cs typeface="Work Sans"/>
              <a:sym typeface="Work Sans"/>
            </a:endParaRPr>
          </a:p>
        </p:txBody>
      </p:sp>
      <p:sp>
        <p:nvSpPr>
          <p:cNvPr id="209" name="Google Shape;209;p24"/>
          <p:cNvSpPr txBox="1"/>
          <p:nvPr/>
        </p:nvSpPr>
        <p:spPr>
          <a:xfrm>
            <a:off x="5860750" y="3284025"/>
            <a:ext cx="3283200" cy="53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500">
                <a:solidFill>
                  <a:schemeClr val="dk2"/>
                </a:solidFill>
                <a:highlight>
                  <a:srgbClr val="FFFFFF"/>
                </a:highlight>
                <a:latin typeface="Work Sans"/>
                <a:ea typeface="Work Sans"/>
                <a:cs typeface="Work Sans"/>
                <a:sym typeface="Work Sans"/>
              </a:rPr>
              <a:t>A aerial view of part of Fort Bliss Army base in Texas -Sept. 10, 2021. </a:t>
            </a:r>
            <a:endParaRPr b="1" sz="2000">
              <a:solidFill>
                <a:srgbClr val="2A6274"/>
              </a:solidFill>
              <a:latin typeface="Work Sans"/>
              <a:ea typeface="Work Sans"/>
              <a:cs typeface="Work Sans"/>
              <a:sym typeface="Work Sans"/>
            </a:endParaRPr>
          </a:p>
        </p:txBody>
      </p:sp>
      <p:pic>
        <p:nvPicPr>
          <p:cNvPr id="210" name="Google Shape;210;p24"/>
          <p:cNvPicPr preferRelativeResize="0"/>
          <p:nvPr/>
        </p:nvPicPr>
        <p:blipFill>
          <a:blip r:embed="rId4">
            <a:alphaModFix/>
          </a:blip>
          <a:stretch>
            <a:fillRect/>
          </a:stretch>
        </p:blipFill>
        <p:spPr>
          <a:xfrm>
            <a:off x="0" y="950488"/>
            <a:ext cx="5657850" cy="4333875"/>
          </a:xfrm>
          <a:prstGeom prst="rect">
            <a:avLst/>
          </a:prstGeom>
          <a:noFill/>
          <a:ln>
            <a:noFill/>
          </a:ln>
        </p:spPr>
      </p:pic>
      <p:pic>
        <p:nvPicPr>
          <p:cNvPr id="211" name="Google Shape;211;p24"/>
          <p:cNvPicPr preferRelativeResize="0"/>
          <p:nvPr/>
        </p:nvPicPr>
        <p:blipFill>
          <a:blip r:embed="rId5">
            <a:alphaModFix/>
          </a:blip>
          <a:stretch>
            <a:fillRect/>
          </a:stretch>
        </p:blipFill>
        <p:spPr>
          <a:xfrm>
            <a:off x="5178800" y="3984500"/>
            <a:ext cx="3932625" cy="2792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5"/>
          <p:cNvSpPr txBox="1"/>
          <p:nvPr/>
        </p:nvSpPr>
        <p:spPr>
          <a:xfrm>
            <a:off x="1946500" y="86125"/>
            <a:ext cx="5488500" cy="769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Arial"/>
              <a:buNone/>
            </a:pPr>
            <a:r>
              <a:rPr b="1" lang="en-US" sz="4400">
                <a:solidFill>
                  <a:srgbClr val="2A6274"/>
                </a:solidFill>
                <a:latin typeface="Work Sans"/>
                <a:ea typeface="Work Sans"/>
                <a:cs typeface="Work Sans"/>
                <a:sym typeface="Work Sans"/>
              </a:rPr>
              <a:t>Afghan Evacuees</a:t>
            </a:r>
            <a:endParaRPr b="1" i="0" sz="4400" u="none" cap="none" strike="noStrike">
              <a:solidFill>
                <a:srgbClr val="2A6274"/>
              </a:solidFill>
              <a:latin typeface="Work Sans"/>
              <a:ea typeface="Work Sans"/>
              <a:cs typeface="Work Sans"/>
              <a:sym typeface="Work Sans"/>
            </a:endParaRPr>
          </a:p>
        </p:txBody>
      </p:sp>
      <p:sp>
        <p:nvSpPr>
          <p:cNvPr id="217" name="Google Shape;217;p25"/>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8" name="Google Shape;218;p25"/>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219" name="Google Shape;219;p25"/>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220" name="Google Shape;220;p25"/>
          <p:cNvSpPr txBox="1"/>
          <p:nvPr/>
        </p:nvSpPr>
        <p:spPr>
          <a:xfrm>
            <a:off x="721200" y="4872050"/>
            <a:ext cx="3118500" cy="701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650">
                <a:solidFill>
                  <a:schemeClr val="dk2"/>
                </a:solidFill>
                <a:latin typeface="Work Sans"/>
                <a:ea typeface="Work Sans"/>
                <a:cs typeface="Work Sans"/>
                <a:sym typeface="Work Sans"/>
              </a:rPr>
              <a:t>Afghan refugees pick out clothes at Joint Base McGuire Dix Lakehurst, N.J., Sept. 27, 2021</a:t>
            </a:r>
            <a:endParaRPr sz="2600">
              <a:solidFill>
                <a:schemeClr val="dk2"/>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sz="2000">
              <a:latin typeface="Work Sans"/>
              <a:ea typeface="Work Sans"/>
              <a:cs typeface="Work Sans"/>
              <a:sym typeface="Work Sans"/>
            </a:endParaRPr>
          </a:p>
        </p:txBody>
      </p:sp>
      <p:sp>
        <p:nvSpPr>
          <p:cNvPr id="221" name="Google Shape;221;p25"/>
          <p:cNvSpPr txBox="1"/>
          <p:nvPr/>
        </p:nvSpPr>
        <p:spPr>
          <a:xfrm>
            <a:off x="4508550" y="5159912"/>
            <a:ext cx="4040100" cy="70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2000">
                <a:solidFill>
                  <a:srgbClr val="2A6274"/>
                </a:solidFill>
                <a:latin typeface="Work Sans"/>
                <a:ea typeface="Work Sans"/>
                <a:cs typeface="Work Sans"/>
                <a:sym typeface="Work Sans"/>
              </a:rPr>
              <a:t>Humanitarian </a:t>
            </a:r>
            <a:br>
              <a:rPr b="1" lang="en-US" sz="2000">
                <a:solidFill>
                  <a:srgbClr val="2A6274"/>
                </a:solidFill>
                <a:latin typeface="Work Sans"/>
                <a:ea typeface="Work Sans"/>
                <a:cs typeface="Work Sans"/>
                <a:sym typeface="Work Sans"/>
              </a:rPr>
            </a:br>
            <a:r>
              <a:rPr b="1" lang="en-US" sz="2000">
                <a:solidFill>
                  <a:srgbClr val="2A6274"/>
                </a:solidFill>
                <a:latin typeface="Work Sans"/>
                <a:ea typeface="Work Sans"/>
                <a:cs typeface="Work Sans"/>
                <a:sym typeface="Work Sans"/>
              </a:rPr>
              <a:t>Parolees</a:t>
            </a:r>
            <a:endParaRPr b="1" i="0" sz="1400" u="none" cap="none" strike="noStrike">
              <a:solidFill>
                <a:srgbClr val="2A6274"/>
              </a:solidFill>
            </a:endParaRPr>
          </a:p>
        </p:txBody>
      </p:sp>
      <p:pic>
        <p:nvPicPr>
          <p:cNvPr id="222" name="Google Shape;222;p25"/>
          <p:cNvPicPr preferRelativeResize="0"/>
          <p:nvPr/>
        </p:nvPicPr>
        <p:blipFill>
          <a:blip r:embed="rId4">
            <a:alphaModFix/>
          </a:blip>
          <a:stretch>
            <a:fillRect/>
          </a:stretch>
        </p:blipFill>
        <p:spPr>
          <a:xfrm>
            <a:off x="152400" y="1008025"/>
            <a:ext cx="6679634" cy="3711633"/>
          </a:xfrm>
          <a:prstGeom prst="rect">
            <a:avLst/>
          </a:prstGeom>
          <a:noFill/>
          <a:ln>
            <a:noFill/>
          </a:ln>
        </p:spPr>
      </p:pic>
      <p:pic>
        <p:nvPicPr>
          <p:cNvPr id="223" name="Google Shape;223;p25"/>
          <p:cNvPicPr preferRelativeResize="0"/>
          <p:nvPr/>
        </p:nvPicPr>
        <p:blipFill>
          <a:blip r:embed="rId5">
            <a:alphaModFix/>
          </a:blip>
          <a:stretch>
            <a:fillRect/>
          </a:stretch>
        </p:blipFill>
        <p:spPr>
          <a:xfrm>
            <a:off x="4128276" y="4076325"/>
            <a:ext cx="4944502" cy="2783676"/>
          </a:xfrm>
          <a:prstGeom prst="rect">
            <a:avLst/>
          </a:prstGeom>
          <a:noFill/>
          <a:ln>
            <a:noFill/>
          </a:ln>
        </p:spPr>
      </p:pic>
      <p:sp>
        <p:nvSpPr>
          <p:cNvPr id="224" name="Google Shape;224;p25"/>
          <p:cNvSpPr txBox="1"/>
          <p:nvPr/>
        </p:nvSpPr>
        <p:spPr>
          <a:xfrm>
            <a:off x="6989125" y="1337500"/>
            <a:ext cx="18621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lang="en-US" sz="1650">
                <a:solidFill>
                  <a:schemeClr val="dk2"/>
                </a:solidFill>
                <a:latin typeface="Work Sans"/>
                <a:ea typeface="Work Sans"/>
                <a:cs typeface="Work Sans"/>
                <a:sym typeface="Work Sans"/>
              </a:rPr>
              <a:t>U.S. Military Police walk past Afghan refugees at the Fort McCoy U.S. Army base, Sept. 30, 2021, in Wisconsin.</a:t>
            </a:r>
            <a:endParaRPr sz="2000">
              <a:solidFill>
                <a:schemeClr val="dk2"/>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6"/>
          <p:cNvSpPr txBox="1"/>
          <p:nvPr/>
        </p:nvSpPr>
        <p:spPr>
          <a:xfrm>
            <a:off x="1946495" y="86119"/>
            <a:ext cx="5251010"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The Global Crisis</a:t>
            </a:r>
            <a:endParaRPr b="1" i="0" sz="4400" u="none" cap="none" strike="noStrike">
              <a:solidFill>
                <a:srgbClr val="2A6274"/>
              </a:solidFill>
              <a:latin typeface="Work Sans"/>
              <a:ea typeface="Work Sans"/>
              <a:cs typeface="Work Sans"/>
              <a:sym typeface="Work Sans"/>
            </a:endParaRPr>
          </a:p>
        </p:txBody>
      </p:sp>
      <p:sp>
        <p:nvSpPr>
          <p:cNvPr id="230" name="Google Shape;230;p26"/>
          <p:cNvSpPr txBox="1"/>
          <p:nvPr/>
        </p:nvSpPr>
        <p:spPr>
          <a:xfrm>
            <a:off x="0" y="6156356"/>
            <a:ext cx="9144000" cy="701644"/>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 name="Google Shape;231;p26"/>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232" name="Google Shape;232;p26"/>
          <p:cNvCxnSpPr/>
          <p:nvPr/>
        </p:nvCxnSpPr>
        <p:spPr>
          <a:xfrm>
            <a:off x="1497932" y="950495"/>
            <a:ext cx="6148136"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09"/>
              </a:srgbClr>
            </a:outerShdw>
          </a:effectLst>
        </p:spPr>
      </p:cxnSp>
      <p:sp>
        <p:nvSpPr>
          <p:cNvPr id="233" name="Google Shape;233;p26"/>
          <p:cNvSpPr txBox="1"/>
          <p:nvPr/>
        </p:nvSpPr>
        <p:spPr>
          <a:xfrm>
            <a:off x="6518106" y="1352822"/>
            <a:ext cx="2424365" cy="44012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2A6274"/>
              </a:solidFill>
              <a:latin typeface="Work Sans"/>
              <a:ea typeface="Work Sans"/>
              <a:cs typeface="Work Sans"/>
              <a:sym typeface="Work Sans"/>
            </a:endParaRPr>
          </a:p>
        </p:txBody>
      </p:sp>
      <p:sp>
        <p:nvSpPr>
          <p:cNvPr id="234" name="Google Shape;234;p26"/>
          <p:cNvSpPr txBox="1"/>
          <p:nvPr/>
        </p:nvSpPr>
        <p:spPr>
          <a:xfrm>
            <a:off x="7891200" y="6308525"/>
            <a:ext cx="12528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 UNHCR</a:t>
            </a:r>
            <a:endParaRPr b="0" i="0" sz="1000" u="none" cap="none" strike="noStrike">
              <a:solidFill>
                <a:schemeClr val="lt1"/>
              </a:solidFill>
              <a:latin typeface="Work Sans"/>
              <a:ea typeface="Work Sans"/>
              <a:cs typeface="Work Sans"/>
              <a:sym typeface="Work Sans"/>
            </a:endParaRPr>
          </a:p>
        </p:txBody>
      </p:sp>
      <p:pic>
        <p:nvPicPr>
          <p:cNvPr id="235" name="Google Shape;235;p26"/>
          <p:cNvPicPr preferRelativeResize="0"/>
          <p:nvPr/>
        </p:nvPicPr>
        <p:blipFill>
          <a:blip r:embed="rId4">
            <a:alphaModFix/>
          </a:blip>
          <a:stretch>
            <a:fillRect/>
          </a:stretch>
        </p:blipFill>
        <p:spPr>
          <a:xfrm>
            <a:off x="-79681" y="1109587"/>
            <a:ext cx="9223681" cy="5045912"/>
          </a:xfrm>
          <a:prstGeom prst="rect">
            <a:avLst/>
          </a:prstGeom>
          <a:noFill/>
          <a:ln>
            <a:noFill/>
          </a:ln>
        </p:spPr>
      </p:pic>
      <p:pic>
        <p:nvPicPr>
          <p:cNvPr id="236" name="Google Shape;236;p26"/>
          <p:cNvPicPr preferRelativeResize="0"/>
          <p:nvPr/>
        </p:nvPicPr>
        <p:blipFill>
          <a:blip r:embed="rId5">
            <a:alphaModFix/>
          </a:blip>
          <a:stretch>
            <a:fillRect/>
          </a:stretch>
        </p:blipFill>
        <p:spPr>
          <a:xfrm>
            <a:off x="7034979" y="3908425"/>
            <a:ext cx="2109025" cy="2247925"/>
          </a:xfrm>
          <a:prstGeom prst="rect">
            <a:avLst/>
          </a:prstGeom>
          <a:noFill/>
          <a:ln>
            <a:noFill/>
          </a:ln>
        </p:spPr>
      </p:pic>
      <p:pic>
        <p:nvPicPr>
          <p:cNvPr id="237" name="Google Shape;237;p26"/>
          <p:cNvPicPr preferRelativeResize="0"/>
          <p:nvPr/>
        </p:nvPicPr>
        <p:blipFill>
          <a:blip r:embed="rId6">
            <a:alphaModFix/>
          </a:blip>
          <a:stretch>
            <a:fillRect/>
          </a:stretch>
        </p:blipFill>
        <p:spPr>
          <a:xfrm>
            <a:off x="0" y="5555425"/>
            <a:ext cx="1152525" cy="600075"/>
          </a:xfrm>
          <a:prstGeom prst="rect">
            <a:avLst/>
          </a:prstGeom>
          <a:noFill/>
          <a:ln>
            <a:noFill/>
          </a:ln>
        </p:spPr>
      </p:pic>
      <p:pic>
        <p:nvPicPr>
          <p:cNvPr id="238" name="Google Shape;238;p26"/>
          <p:cNvPicPr preferRelativeResize="0"/>
          <p:nvPr/>
        </p:nvPicPr>
        <p:blipFill>
          <a:blip r:embed="rId7">
            <a:alphaModFix/>
          </a:blip>
          <a:stretch>
            <a:fillRect/>
          </a:stretch>
        </p:blipFill>
        <p:spPr>
          <a:xfrm>
            <a:off x="10825" y="1109575"/>
            <a:ext cx="2875325" cy="1486525"/>
          </a:xfrm>
          <a:prstGeom prst="rect">
            <a:avLst/>
          </a:prstGeom>
          <a:noFill/>
          <a:ln>
            <a:noFill/>
          </a:ln>
        </p:spPr>
      </p:pic>
      <p:sp>
        <p:nvSpPr>
          <p:cNvPr id="239" name="Google Shape;239;p26"/>
          <p:cNvSpPr txBox="1"/>
          <p:nvPr/>
        </p:nvSpPr>
        <p:spPr>
          <a:xfrm>
            <a:off x="6878475" y="996775"/>
            <a:ext cx="2424300" cy="16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50">
                <a:solidFill>
                  <a:srgbClr val="666666"/>
                </a:solidFill>
                <a:highlight>
                  <a:srgbClr val="FFFFFF"/>
                </a:highlight>
              </a:rPr>
              <a:t>1 in 95 people is now forcibly displaced. This compares with 1 in 159 in 2010.</a:t>
            </a:r>
            <a:endParaRPr b="1"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7"/>
          <p:cNvSpPr txBox="1"/>
          <p:nvPr/>
        </p:nvSpPr>
        <p:spPr>
          <a:xfrm>
            <a:off x="1336900" y="86125"/>
            <a:ext cx="61482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R</a:t>
            </a:r>
            <a:r>
              <a:rPr b="1" i="0" lang="en-US" sz="4400" u="none" cap="none" strike="noStrike">
                <a:solidFill>
                  <a:srgbClr val="2A6274"/>
                </a:solidFill>
                <a:latin typeface="Work Sans"/>
                <a:ea typeface="Work Sans"/>
                <a:cs typeface="Work Sans"/>
                <a:sym typeface="Work Sans"/>
              </a:rPr>
              <a:t>efugee</a:t>
            </a:r>
            <a:r>
              <a:rPr b="1" lang="en-US" sz="4400">
                <a:solidFill>
                  <a:srgbClr val="2A6274"/>
                </a:solidFill>
                <a:latin typeface="Work Sans"/>
                <a:ea typeface="Work Sans"/>
                <a:cs typeface="Work Sans"/>
                <a:sym typeface="Work Sans"/>
              </a:rPr>
              <a:t> Protection</a:t>
            </a:r>
            <a:endParaRPr b="1" i="0" sz="4400" u="none" cap="none" strike="noStrike">
              <a:solidFill>
                <a:srgbClr val="2A6274"/>
              </a:solidFill>
              <a:latin typeface="Work Sans"/>
              <a:ea typeface="Work Sans"/>
              <a:cs typeface="Work Sans"/>
              <a:sym typeface="Work Sans"/>
            </a:endParaRPr>
          </a:p>
        </p:txBody>
      </p:sp>
      <p:sp>
        <p:nvSpPr>
          <p:cNvPr id="245" name="Google Shape;245;p27"/>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 name="Google Shape;246;p27"/>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247" name="Google Shape;247;p27"/>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248" name="Google Shape;248;p27"/>
          <p:cNvSpPr txBox="1"/>
          <p:nvPr/>
        </p:nvSpPr>
        <p:spPr>
          <a:xfrm>
            <a:off x="6774561" y="6308529"/>
            <a:ext cx="23694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Sources: 1951 Refugee Convention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              UNHCR</a:t>
            </a:r>
            <a:endParaRPr b="0" i="0" sz="1000" u="none" cap="none" strike="noStrike">
              <a:solidFill>
                <a:schemeClr val="lt1"/>
              </a:solidFill>
              <a:latin typeface="Work Sans"/>
              <a:ea typeface="Work Sans"/>
              <a:cs typeface="Work Sans"/>
              <a:sym typeface="Work Sans"/>
            </a:endParaRPr>
          </a:p>
        </p:txBody>
      </p:sp>
      <p:sp>
        <p:nvSpPr>
          <p:cNvPr id="249" name="Google Shape;249;p27"/>
          <p:cNvSpPr txBox="1"/>
          <p:nvPr/>
        </p:nvSpPr>
        <p:spPr>
          <a:xfrm>
            <a:off x="6541975" y="1509425"/>
            <a:ext cx="2369400" cy="247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400">
                <a:solidFill>
                  <a:srgbClr val="2A6274"/>
                </a:solidFill>
                <a:latin typeface="Work Sans"/>
                <a:ea typeface="Work Sans"/>
                <a:cs typeface="Work Sans"/>
                <a:sym typeface="Work Sans"/>
              </a:rPr>
              <a:t>Leads and coordinates international action for the worldwide protection of refugees and resolution of refugee problems </a:t>
            </a:r>
            <a:endParaRPr sz="2400">
              <a:solidFill>
                <a:srgbClr val="2A6274"/>
              </a:solidFill>
              <a:latin typeface="Work Sans"/>
              <a:ea typeface="Work Sans"/>
              <a:cs typeface="Work Sans"/>
              <a:sym typeface="Work Sans"/>
            </a:endParaRPr>
          </a:p>
          <a:p>
            <a:pPr indent="0" lvl="0" marL="0" rtl="0" algn="l">
              <a:lnSpc>
                <a:spcPct val="115000"/>
              </a:lnSpc>
              <a:spcBef>
                <a:spcPts val="0"/>
              </a:spcBef>
              <a:spcAft>
                <a:spcPts val="0"/>
              </a:spcAft>
              <a:buNone/>
            </a:pPr>
            <a:r>
              <a:t/>
            </a:r>
            <a:endParaRPr sz="2400">
              <a:solidFill>
                <a:srgbClr val="2A6274"/>
              </a:solidFill>
              <a:latin typeface="Work Sans"/>
              <a:ea typeface="Work Sans"/>
              <a:cs typeface="Work Sans"/>
              <a:sym typeface="Work Sans"/>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250" name="Google Shape;250;p27"/>
          <p:cNvPicPr preferRelativeResize="0"/>
          <p:nvPr/>
        </p:nvPicPr>
        <p:blipFill>
          <a:blip r:embed="rId4">
            <a:alphaModFix/>
          </a:blip>
          <a:stretch>
            <a:fillRect/>
          </a:stretch>
        </p:blipFill>
        <p:spPr>
          <a:xfrm>
            <a:off x="1905000" y="1008025"/>
            <a:ext cx="3458057" cy="1096775"/>
          </a:xfrm>
          <a:prstGeom prst="rect">
            <a:avLst/>
          </a:prstGeom>
          <a:noFill/>
          <a:ln>
            <a:noFill/>
          </a:ln>
        </p:spPr>
      </p:pic>
      <p:pic>
        <p:nvPicPr>
          <p:cNvPr id="251" name="Google Shape;251;p27"/>
          <p:cNvPicPr preferRelativeResize="0"/>
          <p:nvPr/>
        </p:nvPicPr>
        <p:blipFill>
          <a:blip r:embed="rId5">
            <a:alphaModFix/>
          </a:blip>
          <a:stretch>
            <a:fillRect/>
          </a:stretch>
        </p:blipFill>
        <p:spPr>
          <a:xfrm>
            <a:off x="304800" y="2169925"/>
            <a:ext cx="6032925" cy="3899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8"/>
          <p:cNvSpPr txBox="1"/>
          <p:nvPr/>
        </p:nvSpPr>
        <p:spPr>
          <a:xfrm>
            <a:off x="1336900" y="86125"/>
            <a:ext cx="61482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R</a:t>
            </a:r>
            <a:r>
              <a:rPr b="1" i="0" lang="en-US" sz="4400" u="none" cap="none" strike="noStrike">
                <a:solidFill>
                  <a:srgbClr val="2A6274"/>
                </a:solidFill>
                <a:latin typeface="Work Sans"/>
                <a:ea typeface="Work Sans"/>
                <a:cs typeface="Work Sans"/>
                <a:sym typeface="Work Sans"/>
              </a:rPr>
              <a:t>efugee</a:t>
            </a:r>
            <a:r>
              <a:rPr b="1" lang="en-US" sz="4400">
                <a:solidFill>
                  <a:srgbClr val="2A6274"/>
                </a:solidFill>
                <a:latin typeface="Work Sans"/>
                <a:ea typeface="Work Sans"/>
                <a:cs typeface="Work Sans"/>
                <a:sym typeface="Work Sans"/>
              </a:rPr>
              <a:t> Protection</a:t>
            </a:r>
            <a:endParaRPr b="1" i="0" sz="4400" u="none" cap="none" strike="noStrike">
              <a:solidFill>
                <a:srgbClr val="2A6274"/>
              </a:solidFill>
              <a:latin typeface="Work Sans"/>
              <a:ea typeface="Work Sans"/>
              <a:cs typeface="Work Sans"/>
              <a:sym typeface="Work Sans"/>
            </a:endParaRPr>
          </a:p>
        </p:txBody>
      </p:sp>
      <p:sp>
        <p:nvSpPr>
          <p:cNvPr id="257" name="Google Shape;257;p28"/>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8" name="Google Shape;258;p28"/>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259" name="Google Shape;259;p28"/>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260" name="Google Shape;260;p28"/>
          <p:cNvSpPr txBox="1"/>
          <p:nvPr/>
        </p:nvSpPr>
        <p:spPr>
          <a:xfrm>
            <a:off x="6774561" y="6308529"/>
            <a:ext cx="23694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Sources: 1951 Refugee Convention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              UNHCR</a:t>
            </a:r>
            <a:endParaRPr b="0" i="0" sz="1000" u="none" cap="none" strike="noStrike">
              <a:solidFill>
                <a:schemeClr val="lt1"/>
              </a:solidFill>
              <a:latin typeface="Work Sans"/>
              <a:ea typeface="Work Sans"/>
              <a:cs typeface="Work Sans"/>
              <a:sym typeface="Work Sans"/>
            </a:endParaRPr>
          </a:p>
        </p:txBody>
      </p:sp>
      <p:sp>
        <p:nvSpPr>
          <p:cNvPr id="261" name="Google Shape;261;p28"/>
          <p:cNvSpPr txBox="1"/>
          <p:nvPr/>
        </p:nvSpPr>
        <p:spPr>
          <a:xfrm>
            <a:off x="656275" y="1204625"/>
            <a:ext cx="7645500" cy="24774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2A6274"/>
              </a:buClr>
              <a:buSzPts val="1000"/>
              <a:buFont typeface="Work Sans"/>
              <a:buChar char="●"/>
            </a:pPr>
            <a:r>
              <a:rPr lang="en-US" sz="2400">
                <a:solidFill>
                  <a:srgbClr val="2A6274"/>
                </a:solidFill>
                <a:latin typeface="Work Sans"/>
                <a:ea typeface="Work Sans"/>
                <a:cs typeface="Work Sans"/>
                <a:sym typeface="Work Sans"/>
              </a:rPr>
              <a:t>Upholding the fundamental human rights of refugees</a:t>
            </a:r>
            <a:endParaRPr sz="2400">
              <a:solidFill>
                <a:srgbClr val="2A6274"/>
              </a:solidFill>
              <a:latin typeface="Work Sans"/>
              <a:ea typeface="Work Sans"/>
              <a:cs typeface="Work Sans"/>
              <a:sym typeface="Work Sans"/>
            </a:endParaRPr>
          </a:p>
          <a:p>
            <a:pPr indent="-292100" lvl="0" marL="457200" rtl="0" algn="l">
              <a:lnSpc>
                <a:spcPct val="115000"/>
              </a:lnSpc>
              <a:spcBef>
                <a:spcPts val="0"/>
              </a:spcBef>
              <a:spcAft>
                <a:spcPts val="0"/>
              </a:spcAft>
              <a:buClr>
                <a:srgbClr val="2A6274"/>
              </a:buClr>
              <a:buSzPts val="1000"/>
              <a:buFont typeface="Work Sans"/>
              <a:buChar char="●"/>
            </a:pPr>
            <a:r>
              <a:rPr lang="en-US" sz="2400">
                <a:solidFill>
                  <a:srgbClr val="2A6274"/>
                </a:solidFill>
                <a:latin typeface="Work Sans"/>
                <a:ea typeface="Work Sans"/>
                <a:cs typeface="Work Sans"/>
                <a:sym typeface="Work Sans"/>
              </a:rPr>
              <a:t>Ensuring access to vital services</a:t>
            </a:r>
            <a:endParaRPr sz="2400">
              <a:solidFill>
                <a:srgbClr val="2A6274"/>
              </a:solidFill>
              <a:latin typeface="Work Sans"/>
              <a:ea typeface="Work Sans"/>
              <a:cs typeface="Work Sans"/>
              <a:sym typeface="Work Sans"/>
            </a:endParaRPr>
          </a:p>
          <a:p>
            <a:pPr indent="-292100" lvl="0" marL="457200" rtl="0" algn="l">
              <a:lnSpc>
                <a:spcPct val="115000"/>
              </a:lnSpc>
              <a:spcBef>
                <a:spcPts val="0"/>
              </a:spcBef>
              <a:spcAft>
                <a:spcPts val="0"/>
              </a:spcAft>
              <a:buClr>
                <a:srgbClr val="2A6274"/>
              </a:buClr>
              <a:buSzPts val="1000"/>
              <a:buFont typeface="Work Sans"/>
              <a:buChar char="●"/>
            </a:pPr>
            <a:r>
              <a:rPr lang="en-US" sz="2400">
                <a:solidFill>
                  <a:srgbClr val="2A6274"/>
                </a:solidFill>
                <a:latin typeface="Work Sans"/>
                <a:ea typeface="Work Sans"/>
                <a:cs typeface="Work Sans"/>
                <a:sym typeface="Work Sans"/>
              </a:rPr>
              <a:t>Ensuring that refugees are not forcibly returned to the place from which they’ve fled</a:t>
            </a:r>
            <a:endParaRPr sz="2400">
              <a:solidFill>
                <a:srgbClr val="2A6274"/>
              </a:solidFill>
              <a:latin typeface="Work Sans"/>
              <a:ea typeface="Work Sans"/>
              <a:cs typeface="Work Sans"/>
              <a:sym typeface="Work Sans"/>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262" name="Google Shape;262;p28"/>
          <p:cNvPicPr preferRelativeResize="0"/>
          <p:nvPr/>
        </p:nvPicPr>
        <p:blipFill>
          <a:blip r:embed="rId4">
            <a:alphaModFix/>
          </a:blip>
          <a:stretch>
            <a:fillRect/>
          </a:stretch>
        </p:blipFill>
        <p:spPr>
          <a:xfrm>
            <a:off x="2133600" y="3755148"/>
            <a:ext cx="4262918" cy="2477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9"/>
          <p:cNvSpPr txBox="1"/>
          <p:nvPr/>
        </p:nvSpPr>
        <p:spPr>
          <a:xfrm>
            <a:off x="1722213" y="96833"/>
            <a:ext cx="5699573"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A6274"/>
                </a:solidFill>
                <a:latin typeface="Work Sans"/>
                <a:ea typeface="Work Sans"/>
                <a:cs typeface="Work Sans"/>
                <a:sym typeface="Work Sans"/>
              </a:rPr>
              <a:t>Host Country Living</a:t>
            </a:r>
            <a:endParaRPr b="1" i="0" sz="4400" u="none" cap="none" strike="noStrike">
              <a:solidFill>
                <a:srgbClr val="2A6274"/>
              </a:solidFill>
              <a:latin typeface="Work Sans"/>
              <a:ea typeface="Work Sans"/>
              <a:cs typeface="Work Sans"/>
              <a:sym typeface="Work Sans"/>
            </a:endParaRPr>
          </a:p>
        </p:txBody>
      </p:sp>
      <p:sp>
        <p:nvSpPr>
          <p:cNvPr id="268" name="Google Shape;268;p29"/>
          <p:cNvSpPr txBox="1"/>
          <p:nvPr/>
        </p:nvSpPr>
        <p:spPr>
          <a:xfrm>
            <a:off x="0" y="6156356"/>
            <a:ext cx="9144000" cy="701644"/>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9" name="Google Shape;269;p29"/>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270" name="Google Shape;270;p29"/>
          <p:cNvCxnSpPr/>
          <p:nvPr/>
        </p:nvCxnSpPr>
        <p:spPr>
          <a:xfrm>
            <a:off x="1497932" y="950495"/>
            <a:ext cx="6148136"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09"/>
              </a:srgbClr>
            </a:outerShdw>
          </a:effectLst>
        </p:spPr>
      </p:cxnSp>
      <p:sp>
        <p:nvSpPr>
          <p:cNvPr id="271" name="Google Shape;271;p29"/>
          <p:cNvSpPr txBox="1"/>
          <p:nvPr/>
        </p:nvSpPr>
        <p:spPr>
          <a:xfrm>
            <a:off x="3114750" y="1004463"/>
            <a:ext cx="29145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2700" u="none" cap="none" strike="noStrike">
                <a:solidFill>
                  <a:srgbClr val="2A6274"/>
                </a:solidFill>
                <a:latin typeface="Work Sans"/>
                <a:ea typeface="Work Sans"/>
                <a:cs typeface="Work Sans"/>
                <a:sym typeface="Work Sans"/>
              </a:rPr>
              <a:t>UNHCR Camps</a:t>
            </a:r>
            <a:r>
              <a:rPr b="1" lang="en-US" sz="2700">
                <a:solidFill>
                  <a:srgbClr val="2A6274"/>
                </a:solidFill>
              </a:rPr>
              <a:t>          </a:t>
            </a:r>
            <a:endParaRPr b="1" i="0" sz="2700" u="none" cap="none" strike="noStrike">
              <a:solidFill>
                <a:srgbClr val="2A6274"/>
              </a:solidFill>
              <a:latin typeface="Arial"/>
              <a:ea typeface="Arial"/>
              <a:cs typeface="Arial"/>
              <a:sym typeface="Arial"/>
            </a:endParaRPr>
          </a:p>
        </p:txBody>
      </p:sp>
      <p:sp>
        <p:nvSpPr>
          <p:cNvPr id="272" name="Google Shape;272;p29"/>
          <p:cNvSpPr txBox="1"/>
          <p:nvPr/>
        </p:nvSpPr>
        <p:spPr>
          <a:xfrm>
            <a:off x="988104" y="5405669"/>
            <a:ext cx="71679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A6274"/>
              </a:solidFill>
              <a:latin typeface="Arial"/>
              <a:ea typeface="Arial"/>
              <a:cs typeface="Arial"/>
              <a:sym typeface="Arial"/>
            </a:endParaRPr>
          </a:p>
        </p:txBody>
      </p:sp>
      <p:pic>
        <p:nvPicPr>
          <p:cNvPr id="273" name="Google Shape;273;p29"/>
          <p:cNvPicPr preferRelativeResize="0"/>
          <p:nvPr/>
        </p:nvPicPr>
        <p:blipFill>
          <a:blip r:embed="rId4">
            <a:alphaModFix/>
          </a:blip>
          <a:stretch>
            <a:fillRect/>
          </a:stretch>
        </p:blipFill>
        <p:spPr>
          <a:xfrm>
            <a:off x="987775" y="1535813"/>
            <a:ext cx="7167901" cy="46205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0"/>
          <p:cNvSpPr txBox="1"/>
          <p:nvPr/>
        </p:nvSpPr>
        <p:spPr>
          <a:xfrm>
            <a:off x="1722213" y="96833"/>
            <a:ext cx="56997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A6274"/>
                </a:solidFill>
                <a:latin typeface="Work Sans"/>
                <a:ea typeface="Work Sans"/>
                <a:cs typeface="Work Sans"/>
                <a:sym typeface="Work Sans"/>
              </a:rPr>
              <a:t>Host Country Living</a:t>
            </a:r>
            <a:endParaRPr b="1" i="0" sz="4400" u="none" cap="none" strike="noStrike">
              <a:solidFill>
                <a:srgbClr val="2A6274"/>
              </a:solidFill>
              <a:latin typeface="Work Sans"/>
              <a:ea typeface="Work Sans"/>
              <a:cs typeface="Work Sans"/>
              <a:sym typeface="Work Sans"/>
            </a:endParaRPr>
          </a:p>
        </p:txBody>
      </p:sp>
      <p:sp>
        <p:nvSpPr>
          <p:cNvPr id="279" name="Google Shape;279;p30"/>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0" name="Google Shape;280;p30"/>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281" name="Google Shape;281;p30"/>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282" name="Google Shape;282;p30"/>
          <p:cNvSpPr txBox="1"/>
          <p:nvPr/>
        </p:nvSpPr>
        <p:spPr>
          <a:xfrm>
            <a:off x="3114750" y="1004463"/>
            <a:ext cx="29145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2700">
                <a:solidFill>
                  <a:srgbClr val="2A6274"/>
                </a:solidFill>
                <a:latin typeface="Work Sans"/>
                <a:ea typeface="Work Sans"/>
                <a:cs typeface="Work Sans"/>
                <a:sym typeface="Work Sans"/>
              </a:rPr>
              <a:t>Urban Refugees</a:t>
            </a:r>
            <a:r>
              <a:rPr b="1" lang="en-US" sz="2700">
                <a:solidFill>
                  <a:srgbClr val="2A6274"/>
                </a:solidFill>
              </a:rPr>
              <a:t>          </a:t>
            </a:r>
            <a:endParaRPr b="1" i="0" sz="2700" u="none" cap="none" strike="noStrike">
              <a:solidFill>
                <a:srgbClr val="2A6274"/>
              </a:solidFill>
              <a:latin typeface="Arial"/>
              <a:ea typeface="Arial"/>
              <a:cs typeface="Arial"/>
              <a:sym typeface="Arial"/>
            </a:endParaRPr>
          </a:p>
        </p:txBody>
      </p:sp>
      <p:sp>
        <p:nvSpPr>
          <p:cNvPr id="283" name="Google Shape;283;p30"/>
          <p:cNvSpPr txBox="1"/>
          <p:nvPr/>
        </p:nvSpPr>
        <p:spPr>
          <a:xfrm>
            <a:off x="988104" y="5405669"/>
            <a:ext cx="71679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A6274"/>
              </a:solidFill>
              <a:latin typeface="Arial"/>
              <a:ea typeface="Arial"/>
              <a:cs typeface="Arial"/>
              <a:sym typeface="Arial"/>
            </a:endParaRPr>
          </a:p>
        </p:txBody>
      </p:sp>
      <p:pic>
        <p:nvPicPr>
          <p:cNvPr id="284" name="Google Shape;284;p30"/>
          <p:cNvPicPr preferRelativeResize="0"/>
          <p:nvPr/>
        </p:nvPicPr>
        <p:blipFill>
          <a:blip r:embed="rId4">
            <a:alphaModFix/>
          </a:blip>
          <a:stretch>
            <a:fillRect/>
          </a:stretch>
        </p:blipFill>
        <p:spPr>
          <a:xfrm>
            <a:off x="1104440" y="1512975"/>
            <a:ext cx="6976337" cy="4621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1"/>
          <p:cNvSpPr txBox="1"/>
          <p:nvPr/>
        </p:nvSpPr>
        <p:spPr>
          <a:xfrm>
            <a:off x="1946495" y="86119"/>
            <a:ext cx="5251010"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Durable Solutions</a:t>
            </a:r>
            <a:endParaRPr b="1" i="0" sz="4400" u="none" cap="none" strike="noStrike">
              <a:solidFill>
                <a:srgbClr val="2A6274"/>
              </a:solidFill>
              <a:latin typeface="Work Sans"/>
              <a:ea typeface="Work Sans"/>
              <a:cs typeface="Work Sans"/>
              <a:sym typeface="Work Sans"/>
            </a:endParaRPr>
          </a:p>
        </p:txBody>
      </p:sp>
      <p:sp>
        <p:nvSpPr>
          <p:cNvPr id="290" name="Google Shape;290;p31"/>
          <p:cNvSpPr txBox="1"/>
          <p:nvPr/>
        </p:nvSpPr>
        <p:spPr>
          <a:xfrm>
            <a:off x="0" y="6156356"/>
            <a:ext cx="9144000" cy="701644"/>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1" name="Google Shape;291;p31"/>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292" name="Google Shape;292;p31"/>
          <p:cNvCxnSpPr/>
          <p:nvPr/>
        </p:nvCxnSpPr>
        <p:spPr>
          <a:xfrm>
            <a:off x="1497932" y="950495"/>
            <a:ext cx="6148136"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09"/>
              </a:srgbClr>
            </a:outerShdw>
          </a:effectLst>
        </p:spPr>
      </p:cxnSp>
      <p:sp>
        <p:nvSpPr>
          <p:cNvPr id="293" name="Google Shape;293;p31"/>
          <p:cNvSpPr txBox="1"/>
          <p:nvPr/>
        </p:nvSpPr>
        <p:spPr>
          <a:xfrm>
            <a:off x="-76200" y="3989575"/>
            <a:ext cx="2901300" cy="1993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100" u="none" cap="none" strike="noStrike">
                <a:solidFill>
                  <a:srgbClr val="2A6274"/>
                </a:solidFill>
                <a:latin typeface="Work Sans"/>
                <a:ea typeface="Work Sans"/>
                <a:cs typeface="Work Sans"/>
                <a:sym typeface="Work Sans"/>
              </a:rPr>
              <a:t>Top Resettlement Countries Include:</a:t>
            </a:r>
            <a:endParaRPr sz="700"/>
          </a:p>
          <a:p>
            <a:pPr indent="0" lvl="0" marL="0" marR="0" rtl="0" algn="ctr">
              <a:lnSpc>
                <a:spcPct val="100000"/>
              </a:lnSpc>
              <a:spcBef>
                <a:spcPts val="0"/>
              </a:spcBef>
              <a:spcAft>
                <a:spcPts val="0"/>
              </a:spcAft>
              <a:buClr>
                <a:srgbClr val="000000"/>
              </a:buClr>
              <a:buSzPts val="2800"/>
              <a:buFont typeface="Arial"/>
              <a:buNone/>
            </a:pPr>
            <a:r>
              <a:t/>
            </a:r>
            <a:endParaRPr sz="700"/>
          </a:p>
          <a:p>
            <a:pPr indent="0" lvl="0" marL="0" marR="0" rtl="0" algn="ctr">
              <a:lnSpc>
                <a:spcPct val="100000"/>
              </a:lnSpc>
              <a:spcBef>
                <a:spcPts val="0"/>
              </a:spcBef>
              <a:spcAft>
                <a:spcPts val="0"/>
              </a:spcAft>
              <a:buClr>
                <a:srgbClr val="000000"/>
              </a:buClr>
              <a:buSzPts val="2800"/>
              <a:buFont typeface="Arial"/>
              <a:buNone/>
            </a:pPr>
            <a:r>
              <a:rPr b="1" i="0" lang="en-US" sz="2100" u="none" cap="none" strike="noStrike">
                <a:solidFill>
                  <a:srgbClr val="FBA92C"/>
                </a:solidFill>
                <a:latin typeface="Work Sans"/>
                <a:ea typeface="Work Sans"/>
                <a:cs typeface="Work Sans"/>
                <a:sym typeface="Work Sans"/>
              </a:rPr>
              <a:t>Canada</a:t>
            </a:r>
            <a:endParaRPr b="1" i="0" sz="2100" u="none" cap="none" strike="noStrike">
              <a:solidFill>
                <a:srgbClr val="FBA92C"/>
              </a:solidFill>
              <a:latin typeface="Work Sans"/>
              <a:ea typeface="Work Sans"/>
              <a:cs typeface="Work Sans"/>
              <a:sym typeface="Work Sans"/>
            </a:endParaRPr>
          </a:p>
          <a:p>
            <a:pPr indent="0" lvl="0" marL="0" rtl="0" algn="ctr">
              <a:spcBef>
                <a:spcPts val="0"/>
              </a:spcBef>
              <a:spcAft>
                <a:spcPts val="0"/>
              </a:spcAft>
              <a:buClr>
                <a:schemeClr val="dk1"/>
              </a:buClr>
              <a:buSzPts val="2800"/>
              <a:buFont typeface="Arial"/>
              <a:buNone/>
            </a:pPr>
            <a:r>
              <a:rPr b="1" lang="en-US" sz="2100">
                <a:solidFill>
                  <a:srgbClr val="FBA92C"/>
                </a:solidFill>
                <a:latin typeface="Work Sans"/>
                <a:ea typeface="Work Sans"/>
                <a:cs typeface="Work Sans"/>
                <a:sym typeface="Work Sans"/>
              </a:rPr>
              <a:t>United States</a:t>
            </a:r>
            <a:endParaRPr b="1" sz="2100">
              <a:solidFill>
                <a:srgbClr val="FBA92C"/>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2800"/>
              <a:buFont typeface="Arial"/>
              <a:buNone/>
            </a:pPr>
            <a:r>
              <a:rPr b="1" lang="en-US" sz="2100">
                <a:solidFill>
                  <a:srgbClr val="FBA92C"/>
                </a:solidFill>
                <a:latin typeface="Work Sans"/>
                <a:ea typeface="Work Sans"/>
                <a:cs typeface="Work Sans"/>
                <a:sym typeface="Work Sans"/>
              </a:rPr>
              <a:t>Australia</a:t>
            </a:r>
            <a:endParaRPr b="1" sz="2100">
              <a:solidFill>
                <a:srgbClr val="FBA92C"/>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2800"/>
              <a:buFont typeface="Arial"/>
              <a:buNone/>
            </a:pPr>
            <a:r>
              <a:rPr b="1" lang="en-US" sz="2100">
                <a:solidFill>
                  <a:srgbClr val="FBA92C"/>
                </a:solidFill>
                <a:latin typeface="Work Sans"/>
                <a:ea typeface="Work Sans"/>
                <a:cs typeface="Work Sans"/>
                <a:sym typeface="Work Sans"/>
              </a:rPr>
              <a:t>Nordic Countries</a:t>
            </a:r>
            <a:endParaRPr b="1" sz="2100">
              <a:solidFill>
                <a:srgbClr val="FBA92C"/>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2800"/>
              <a:buFont typeface="Arial"/>
              <a:buNone/>
            </a:pPr>
            <a:r>
              <a:t/>
            </a:r>
            <a:endParaRPr b="1" i="0" sz="2100" u="none" cap="none" strike="noStrike">
              <a:solidFill>
                <a:srgbClr val="2A6274"/>
              </a:solidFill>
              <a:latin typeface="Work Sans"/>
              <a:ea typeface="Work Sans"/>
              <a:cs typeface="Work Sans"/>
              <a:sym typeface="Work Sans"/>
            </a:endParaRPr>
          </a:p>
        </p:txBody>
      </p:sp>
      <p:pic>
        <p:nvPicPr>
          <p:cNvPr id="294" name="Google Shape;294;p31"/>
          <p:cNvPicPr preferRelativeResize="0"/>
          <p:nvPr/>
        </p:nvPicPr>
        <p:blipFill>
          <a:blip r:embed="rId4">
            <a:alphaModFix/>
          </a:blip>
          <a:stretch>
            <a:fillRect/>
          </a:stretch>
        </p:blipFill>
        <p:spPr>
          <a:xfrm>
            <a:off x="0" y="1388960"/>
            <a:ext cx="2990850" cy="2009775"/>
          </a:xfrm>
          <a:prstGeom prst="rect">
            <a:avLst/>
          </a:prstGeom>
          <a:noFill/>
          <a:ln>
            <a:noFill/>
          </a:ln>
        </p:spPr>
      </p:pic>
      <p:pic>
        <p:nvPicPr>
          <p:cNvPr id="295" name="Google Shape;295;p31"/>
          <p:cNvPicPr preferRelativeResize="0"/>
          <p:nvPr/>
        </p:nvPicPr>
        <p:blipFill>
          <a:blip r:embed="rId5">
            <a:alphaModFix/>
          </a:blip>
          <a:stretch>
            <a:fillRect/>
          </a:stretch>
        </p:blipFill>
        <p:spPr>
          <a:xfrm>
            <a:off x="2686050" y="2684360"/>
            <a:ext cx="3009900" cy="2009775"/>
          </a:xfrm>
          <a:prstGeom prst="rect">
            <a:avLst/>
          </a:prstGeom>
          <a:noFill/>
          <a:ln>
            <a:noFill/>
          </a:ln>
        </p:spPr>
      </p:pic>
      <p:pic>
        <p:nvPicPr>
          <p:cNvPr id="296" name="Google Shape;296;p31"/>
          <p:cNvPicPr preferRelativeResize="0"/>
          <p:nvPr/>
        </p:nvPicPr>
        <p:blipFill>
          <a:blip r:embed="rId6">
            <a:alphaModFix/>
          </a:blip>
          <a:stretch>
            <a:fillRect/>
          </a:stretch>
        </p:blipFill>
        <p:spPr>
          <a:xfrm>
            <a:off x="5614988" y="4033838"/>
            <a:ext cx="3248025" cy="2143125"/>
          </a:xfrm>
          <a:prstGeom prst="rect">
            <a:avLst/>
          </a:prstGeom>
          <a:noFill/>
          <a:ln>
            <a:noFill/>
          </a:ln>
        </p:spPr>
      </p:pic>
      <p:sp>
        <p:nvSpPr>
          <p:cNvPr id="297" name="Google Shape;297;p31"/>
          <p:cNvSpPr txBox="1"/>
          <p:nvPr/>
        </p:nvSpPr>
        <p:spPr>
          <a:xfrm>
            <a:off x="3087200" y="571125"/>
            <a:ext cx="5167800" cy="1993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2A6274"/>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2800"/>
              <a:buFont typeface="Arial"/>
              <a:buNone/>
            </a:pPr>
            <a:r>
              <a:rPr b="1" lang="en-US" sz="2600">
                <a:solidFill>
                  <a:srgbClr val="2A6274"/>
                </a:solidFill>
                <a:latin typeface="Work Sans"/>
                <a:ea typeface="Work Sans"/>
                <a:cs typeface="Work Sans"/>
                <a:sym typeface="Work Sans"/>
              </a:rPr>
              <a:t>UNHCR’s Ultimate Goal: Find solutions that allow refugees to rebuild their lives</a:t>
            </a:r>
            <a:endParaRPr sz="1200"/>
          </a:p>
          <a:p>
            <a:pPr indent="0" lvl="0" marL="0" marR="0" rtl="0" algn="ctr">
              <a:lnSpc>
                <a:spcPct val="100000"/>
              </a:lnSpc>
              <a:spcBef>
                <a:spcPts val="0"/>
              </a:spcBef>
              <a:spcAft>
                <a:spcPts val="0"/>
              </a:spcAft>
              <a:buClr>
                <a:srgbClr val="000000"/>
              </a:buClr>
              <a:buSzPts val="2800"/>
              <a:buFont typeface="Arial"/>
              <a:buNone/>
            </a:pPr>
            <a:r>
              <a:t/>
            </a:r>
            <a:endParaRPr/>
          </a:p>
          <a:p>
            <a:pPr indent="0" lvl="0" marL="0" marR="0" rtl="0" algn="ctr">
              <a:lnSpc>
                <a:spcPct val="100000"/>
              </a:lnSpc>
              <a:spcBef>
                <a:spcPts val="0"/>
              </a:spcBef>
              <a:spcAft>
                <a:spcPts val="0"/>
              </a:spcAft>
              <a:buClr>
                <a:srgbClr val="000000"/>
              </a:buClr>
              <a:buSzPts val="2800"/>
              <a:buFont typeface="Arial"/>
              <a:buNone/>
            </a:pPr>
            <a:r>
              <a:t/>
            </a:r>
            <a:endParaRPr b="1" sz="2800">
              <a:solidFill>
                <a:srgbClr val="FBA92C"/>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2A6274"/>
              </a:solidFill>
              <a:latin typeface="Work Sans"/>
              <a:ea typeface="Work Sans"/>
              <a:cs typeface="Work Sans"/>
              <a:sym typeface="Work Sans"/>
            </a:endParaRPr>
          </a:p>
        </p:txBody>
      </p:sp>
      <p:sp>
        <p:nvSpPr>
          <p:cNvPr id="298" name="Google Shape;298;p31"/>
          <p:cNvSpPr txBox="1"/>
          <p:nvPr/>
        </p:nvSpPr>
        <p:spPr>
          <a:xfrm>
            <a:off x="5695950" y="2731675"/>
            <a:ext cx="3248100" cy="125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3200"/>
              <a:buFont typeface="Arial"/>
              <a:buNone/>
            </a:pPr>
            <a:r>
              <a:rPr b="1" lang="en-US" sz="2300">
                <a:solidFill>
                  <a:srgbClr val="2A6274"/>
                </a:solidFill>
                <a:latin typeface="Work Sans"/>
                <a:ea typeface="Work Sans"/>
                <a:cs typeface="Work Sans"/>
                <a:sym typeface="Work Sans"/>
              </a:rPr>
              <a:t>Less than </a:t>
            </a:r>
            <a:r>
              <a:rPr b="1" lang="en-US" sz="2300">
                <a:solidFill>
                  <a:srgbClr val="FBA92C"/>
                </a:solidFill>
                <a:latin typeface="Work Sans"/>
                <a:ea typeface="Work Sans"/>
                <a:cs typeface="Work Sans"/>
                <a:sym typeface="Work Sans"/>
              </a:rPr>
              <a:t>½ of 1% </a:t>
            </a:r>
            <a:r>
              <a:rPr b="1" lang="en-US" sz="2300">
                <a:solidFill>
                  <a:srgbClr val="2A6274"/>
                </a:solidFill>
                <a:latin typeface="Work Sans"/>
                <a:ea typeface="Work Sans"/>
                <a:cs typeface="Work Sans"/>
                <a:sym typeface="Work Sans"/>
              </a:rPr>
              <a:t>of the world’s refugees are resettled.</a:t>
            </a:r>
            <a:endParaRPr sz="5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descr="DUMAM_FAMILY_PORTRAITS-11.jpg" id="95" name="Google Shape;95;p14"/>
          <p:cNvPicPr preferRelativeResize="0"/>
          <p:nvPr/>
        </p:nvPicPr>
        <p:blipFill rotWithShape="1">
          <a:blip r:embed="rId3">
            <a:alphaModFix/>
          </a:blip>
          <a:srcRect b="0" l="89" r="89" t="0"/>
          <a:stretch/>
        </p:blipFill>
        <p:spPr>
          <a:xfrm>
            <a:off x="5177181" y="0"/>
            <a:ext cx="3966821" cy="6156356"/>
          </a:xfrm>
          <a:prstGeom prst="rect">
            <a:avLst/>
          </a:prstGeom>
          <a:noFill/>
          <a:ln>
            <a:noFill/>
          </a:ln>
        </p:spPr>
      </p:pic>
      <p:pic>
        <p:nvPicPr>
          <p:cNvPr id="96" name="Google Shape;96;p14"/>
          <p:cNvPicPr preferRelativeResize="0"/>
          <p:nvPr/>
        </p:nvPicPr>
        <p:blipFill rotWithShape="1">
          <a:blip r:embed="rId4">
            <a:alphaModFix/>
          </a:blip>
          <a:srcRect b="0" l="0" r="0" t="0"/>
          <a:stretch/>
        </p:blipFill>
        <p:spPr>
          <a:xfrm>
            <a:off x="0" y="4591929"/>
            <a:ext cx="3469274" cy="1539400"/>
          </a:xfrm>
          <a:prstGeom prst="rect">
            <a:avLst/>
          </a:prstGeom>
          <a:noFill/>
          <a:ln>
            <a:noFill/>
          </a:ln>
        </p:spPr>
      </p:pic>
      <p:sp>
        <p:nvSpPr>
          <p:cNvPr id="97" name="Google Shape;97;p14"/>
          <p:cNvSpPr txBox="1"/>
          <p:nvPr/>
        </p:nvSpPr>
        <p:spPr>
          <a:xfrm>
            <a:off x="239850" y="384697"/>
            <a:ext cx="5250900" cy="212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200">
                <a:solidFill>
                  <a:srgbClr val="2A6274"/>
                </a:solidFill>
                <a:latin typeface="Work Sans"/>
                <a:ea typeface="Work Sans"/>
                <a:cs typeface="Work Sans"/>
                <a:sym typeface="Work Sans"/>
              </a:rPr>
              <a:t>Co-Sponsor Team</a:t>
            </a:r>
            <a:br>
              <a:rPr b="1" lang="en-US" sz="4200">
                <a:solidFill>
                  <a:srgbClr val="2A6274"/>
                </a:solidFill>
                <a:latin typeface="Work Sans"/>
                <a:ea typeface="Work Sans"/>
                <a:cs typeface="Work Sans"/>
                <a:sym typeface="Work Sans"/>
              </a:rPr>
            </a:br>
            <a:r>
              <a:rPr b="1" lang="en-US" sz="4200">
                <a:solidFill>
                  <a:srgbClr val="2A6274"/>
                </a:solidFill>
                <a:latin typeface="Work Sans"/>
                <a:ea typeface="Work Sans"/>
                <a:cs typeface="Work Sans"/>
                <a:sym typeface="Work Sans"/>
              </a:rPr>
              <a:t>Training</a:t>
            </a:r>
            <a:br>
              <a:rPr b="1" lang="en-US" sz="4200">
                <a:solidFill>
                  <a:srgbClr val="2A6274"/>
                </a:solidFill>
                <a:latin typeface="Work Sans"/>
                <a:ea typeface="Work Sans"/>
                <a:cs typeface="Work Sans"/>
                <a:sym typeface="Work Sans"/>
              </a:rPr>
            </a:br>
            <a:r>
              <a:rPr b="1" lang="en-US" sz="4200">
                <a:solidFill>
                  <a:srgbClr val="2A6274"/>
                </a:solidFill>
                <a:latin typeface="Work Sans"/>
                <a:ea typeface="Work Sans"/>
                <a:cs typeface="Work Sans"/>
                <a:sym typeface="Work Sans"/>
              </a:rPr>
              <a:t>Parts 1 &amp; 2</a:t>
            </a:r>
            <a:endParaRPr b="1" i="0" sz="4200" u="none" cap="none" strike="noStrike">
              <a:solidFill>
                <a:srgbClr val="2A6274"/>
              </a:solidFill>
              <a:latin typeface="Work Sans"/>
              <a:ea typeface="Work Sans"/>
              <a:cs typeface="Work Sans"/>
              <a:sym typeface="Work Sans"/>
            </a:endParaRPr>
          </a:p>
        </p:txBody>
      </p:sp>
      <p:sp>
        <p:nvSpPr>
          <p:cNvPr id="98" name="Google Shape;98;p14"/>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4"/>
          <p:cNvSpPr txBox="1"/>
          <p:nvPr/>
        </p:nvSpPr>
        <p:spPr>
          <a:xfrm>
            <a:off x="7242989" y="6106301"/>
            <a:ext cx="2027700" cy="26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Work Sans"/>
                <a:ea typeface="Work Sans"/>
                <a:cs typeface="Work Sans"/>
                <a:sym typeface="Work Sans"/>
              </a:rPr>
              <a:t>Photo: Courtesy of John Abramson </a:t>
            </a:r>
            <a:endParaRPr b="0" i="0" sz="800" u="none" cap="none" strike="noStrike">
              <a:solidFill>
                <a:schemeClr val="lt1"/>
              </a:solidFill>
              <a:latin typeface="Work Sans"/>
              <a:ea typeface="Work Sans"/>
              <a:cs typeface="Work Sans"/>
              <a:sym typeface="Work Sans"/>
            </a:endParaRPr>
          </a:p>
        </p:txBody>
      </p:sp>
      <p:sp>
        <p:nvSpPr>
          <p:cNvPr id="100" name="Google Shape;100;p14"/>
          <p:cNvSpPr txBox="1"/>
          <p:nvPr/>
        </p:nvSpPr>
        <p:spPr>
          <a:xfrm>
            <a:off x="239850" y="2311200"/>
            <a:ext cx="4875600" cy="13920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2A6274"/>
              </a:buClr>
              <a:buSzPts val="2400"/>
              <a:buFont typeface="Work Sans"/>
              <a:buChar char="●"/>
            </a:pPr>
            <a:r>
              <a:rPr lang="en-US" sz="2400">
                <a:solidFill>
                  <a:srgbClr val="2A6274"/>
                </a:solidFill>
                <a:latin typeface="Work Sans"/>
                <a:ea typeface="Work Sans"/>
                <a:cs typeface="Work Sans"/>
                <a:sym typeface="Work Sans"/>
              </a:rPr>
              <a:t>Co-Sponsorship Overview</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Char char="●"/>
            </a:pPr>
            <a:r>
              <a:rPr lang="en-US" sz="2400">
                <a:solidFill>
                  <a:srgbClr val="2A6274"/>
                </a:solidFill>
                <a:latin typeface="Work Sans"/>
                <a:ea typeface="Work Sans"/>
                <a:cs typeface="Work Sans"/>
                <a:sym typeface="Work Sans"/>
              </a:rPr>
              <a:t>Refugee 101</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Char char="●"/>
            </a:pPr>
            <a:r>
              <a:rPr lang="en-US" sz="2400">
                <a:solidFill>
                  <a:srgbClr val="2A6274"/>
                </a:solidFill>
                <a:latin typeface="Work Sans"/>
                <a:ea typeface="Work Sans"/>
                <a:cs typeface="Work Sans"/>
                <a:sym typeface="Work Sans"/>
              </a:rPr>
              <a:t>ACC’s Programs &amp; Services</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Char char="●"/>
            </a:pPr>
            <a:r>
              <a:rPr lang="en-US" sz="2400">
                <a:solidFill>
                  <a:srgbClr val="2A6274"/>
                </a:solidFill>
                <a:latin typeface="Work Sans"/>
                <a:ea typeface="Work Sans"/>
                <a:cs typeface="Work Sans"/>
                <a:sym typeface="Work Sans"/>
              </a:rPr>
              <a:t>Afghan Cultural Cues</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Char char="●"/>
            </a:pPr>
            <a:r>
              <a:rPr lang="en-US" sz="2400">
                <a:solidFill>
                  <a:srgbClr val="2A6274"/>
                </a:solidFill>
                <a:latin typeface="Work Sans"/>
                <a:ea typeface="Work Sans"/>
                <a:cs typeface="Work Sans"/>
                <a:sym typeface="Work Sans"/>
              </a:rPr>
              <a:t>Partnering with Refugees: Volunteer Frameworks</a:t>
            </a:r>
            <a:endParaRPr sz="2400">
              <a:solidFill>
                <a:srgbClr val="2A6274"/>
              </a:solidFill>
              <a:latin typeface="Work Sans"/>
              <a:ea typeface="Work Sans"/>
              <a:cs typeface="Work Sans"/>
              <a:sym typeface="Work Sans"/>
            </a:endParaRPr>
          </a:p>
          <a:p>
            <a:pPr indent="0" lvl="0" marL="457200" rtl="0" algn="l">
              <a:spcBef>
                <a:spcPts val="0"/>
              </a:spcBef>
              <a:spcAft>
                <a:spcPts val="0"/>
              </a:spcAft>
              <a:buNone/>
            </a:pPr>
            <a:r>
              <a:t/>
            </a:r>
            <a:endParaRPr sz="2400">
              <a:solidFill>
                <a:srgbClr val="2A6274"/>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2"/>
          <p:cNvSpPr txBox="1"/>
          <p:nvPr/>
        </p:nvSpPr>
        <p:spPr>
          <a:xfrm>
            <a:off x="1946495" y="86119"/>
            <a:ext cx="52509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A6274"/>
                </a:solidFill>
                <a:latin typeface="Work Sans"/>
                <a:ea typeface="Work Sans"/>
                <a:cs typeface="Work Sans"/>
                <a:sym typeface="Work Sans"/>
              </a:rPr>
              <a:t>Resettlement</a:t>
            </a:r>
            <a:endParaRPr b="1" i="0" sz="4400" u="none" cap="none" strike="noStrike">
              <a:solidFill>
                <a:srgbClr val="2A6274"/>
              </a:solidFill>
              <a:latin typeface="Work Sans"/>
              <a:ea typeface="Work Sans"/>
              <a:cs typeface="Work Sans"/>
              <a:sym typeface="Work Sans"/>
            </a:endParaRPr>
          </a:p>
        </p:txBody>
      </p:sp>
      <p:sp>
        <p:nvSpPr>
          <p:cNvPr id="304" name="Google Shape;304;p32"/>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5" name="Google Shape;305;p32"/>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306" name="Google Shape;306;p32"/>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307" name="Google Shape;307;p32"/>
          <p:cNvSpPr txBox="1"/>
          <p:nvPr/>
        </p:nvSpPr>
        <p:spPr>
          <a:xfrm>
            <a:off x="1" y="4890509"/>
            <a:ext cx="9144000" cy="883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2A6274"/>
                </a:solidFill>
                <a:latin typeface="Work Sans"/>
                <a:ea typeface="Work Sans"/>
                <a:cs typeface="Work Sans"/>
                <a:sym typeface="Work Sans"/>
              </a:rPr>
              <a:t>The U.S. has been resettling refugees since WWII and a resettlement program became part of U.S. law in 1980. </a:t>
            </a:r>
            <a:endParaRPr b="0" i="0" sz="2400" u="none" cap="none" strike="noStrike">
              <a:solidFill>
                <a:srgbClr val="2A627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A627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2A627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2A627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2A627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2A6274"/>
              </a:solidFill>
              <a:latin typeface="Arial"/>
              <a:ea typeface="Arial"/>
              <a:cs typeface="Arial"/>
              <a:sym typeface="Arial"/>
            </a:endParaRPr>
          </a:p>
        </p:txBody>
      </p:sp>
      <p:pic>
        <p:nvPicPr>
          <p:cNvPr id="308" name="Google Shape;308;p32"/>
          <p:cNvPicPr preferRelativeResize="0"/>
          <p:nvPr/>
        </p:nvPicPr>
        <p:blipFill>
          <a:blip r:embed="rId4">
            <a:alphaModFix/>
          </a:blip>
          <a:stretch>
            <a:fillRect/>
          </a:stretch>
        </p:blipFill>
        <p:spPr>
          <a:xfrm>
            <a:off x="533400" y="1084225"/>
            <a:ext cx="8122135" cy="3729025"/>
          </a:xfrm>
          <a:prstGeom prst="rect">
            <a:avLst/>
          </a:prstGeom>
          <a:noFill/>
          <a:ln>
            <a:noFill/>
          </a:ln>
        </p:spPr>
      </p:pic>
      <p:pic>
        <p:nvPicPr>
          <p:cNvPr id="309" name="Google Shape;309;p32"/>
          <p:cNvPicPr preferRelativeResize="0"/>
          <p:nvPr/>
        </p:nvPicPr>
        <p:blipFill>
          <a:blip r:embed="rId5">
            <a:alphaModFix/>
          </a:blip>
          <a:stretch>
            <a:fillRect/>
          </a:stretch>
        </p:blipFill>
        <p:spPr>
          <a:xfrm>
            <a:off x="4495800" y="1008026"/>
            <a:ext cx="2343200" cy="1653325"/>
          </a:xfrm>
          <a:prstGeom prst="rect">
            <a:avLst/>
          </a:prstGeom>
          <a:noFill/>
          <a:ln>
            <a:noFill/>
          </a:ln>
        </p:spPr>
      </p:pic>
      <p:sp>
        <p:nvSpPr>
          <p:cNvPr id="310" name="Google Shape;310;p32"/>
          <p:cNvSpPr txBox="1"/>
          <p:nvPr/>
        </p:nvSpPr>
        <p:spPr>
          <a:xfrm>
            <a:off x="6730875" y="1008025"/>
            <a:ext cx="2343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Work Sans"/>
                <a:ea typeface="Work Sans"/>
                <a:cs typeface="Work Sans"/>
                <a:sym typeface="Work Sans"/>
              </a:rPr>
              <a:t>2021	62,500</a:t>
            </a:r>
            <a:endParaRPr sz="1800">
              <a:latin typeface="Work Sans"/>
              <a:ea typeface="Work Sans"/>
              <a:cs typeface="Work Sans"/>
              <a:sym typeface="Work Sans"/>
            </a:endParaRPr>
          </a:p>
          <a:p>
            <a:pPr indent="0" lvl="0" marL="0" rtl="0" algn="l">
              <a:spcBef>
                <a:spcPts val="0"/>
              </a:spcBef>
              <a:spcAft>
                <a:spcPts val="0"/>
              </a:spcAft>
              <a:buNone/>
            </a:pPr>
            <a:r>
              <a:rPr lang="en-US" sz="1800">
                <a:latin typeface="Work Sans"/>
                <a:ea typeface="Work Sans"/>
                <a:cs typeface="Work Sans"/>
                <a:sym typeface="Work Sans"/>
              </a:rPr>
              <a:t>2022    125,000</a:t>
            </a:r>
            <a:endParaRPr sz="1800">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3"/>
          <p:cNvSpPr txBox="1"/>
          <p:nvPr/>
        </p:nvSpPr>
        <p:spPr>
          <a:xfrm>
            <a:off x="1946495" y="86119"/>
            <a:ext cx="52509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A6274"/>
                </a:solidFill>
                <a:latin typeface="Work Sans"/>
                <a:ea typeface="Work Sans"/>
                <a:cs typeface="Work Sans"/>
                <a:sym typeface="Work Sans"/>
              </a:rPr>
              <a:t>The U.S. Process</a:t>
            </a:r>
            <a:endParaRPr b="1" i="0" sz="4400" u="none" cap="none" strike="noStrike">
              <a:solidFill>
                <a:srgbClr val="2A6274"/>
              </a:solidFill>
              <a:latin typeface="Work Sans"/>
              <a:ea typeface="Work Sans"/>
              <a:cs typeface="Work Sans"/>
              <a:sym typeface="Work Sans"/>
            </a:endParaRPr>
          </a:p>
        </p:txBody>
      </p:sp>
      <p:sp>
        <p:nvSpPr>
          <p:cNvPr id="316" name="Google Shape;316;p33"/>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7" name="Google Shape;317;p33"/>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318" name="Google Shape;318;p33"/>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pic>
        <p:nvPicPr>
          <p:cNvPr descr="2016 Vetting Process postcard.png" id="319" name="Google Shape;319;p33"/>
          <p:cNvPicPr preferRelativeResize="0"/>
          <p:nvPr/>
        </p:nvPicPr>
        <p:blipFill rotWithShape="1">
          <a:blip r:embed="rId4">
            <a:alphaModFix/>
          </a:blip>
          <a:srcRect b="0" l="0" r="0" t="0"/>
          <a:stretch/>
        </p:blipFill>
        <p:spPr>
          <a:xfrm>
            <a:off x="0" y="1160746"/>
            <a:ext cx="9144000" cy="47853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4"/>
          <p:cNvSpPr txBox="1"/>
          <p:nvPr/>
        </p:nvSpPr>
        <p:spPr>
          <a:xfrm>
            <a:off x="639850" y="86125"/>
            <a:ext cx="80331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Pre-Departure</a:t>
            </a:r>
            <a:endParaRPr b="1" i="0" sz="4400" u="none" cap="none" strike="noStrike">
              <a:solidFill>
                <a:srgbClr val="2A6274"/>
              </a:solidFill>
              <a:latin typeface="Work Sans"/>
              <a:ea typeface="Work Sans"/>
              <a:cs typeface="Work Sans"/>
              <a:sym typeface="Work Sans"/>
            </a:endParaRPr>
          </a:p>
        </p:txBody>
      </p:sp>
      <p:sp>
        <p:nvSpPr>
          <p:cNvPr id="325" name="Google Shape;325;p34"/>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6" name="Google Shape;326;p34"/>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327" name="Google Shape;327;p34"/>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pic>
        <p:nvPicPr>
          <p:cNvPr id="328" name="Google Shape;328;p34"/>
          <p:cNvPicPr preferRelativeResize="0"/>
          <p:nvPr/>
        </p:nvPicPr>
        <p:blipFill>
          <a:blip r:embed="rId4">
            <a:alphaModFix/>
          </a:blip>
          <a:stretch>
            <a:fillRect/>
          </a:stretch>
        </p:blipFill>
        <p:spPr>
          <a:xfrm>
            <a:off x="1848500" y="976975"/>
            <a:ext cx="3740725" cy="1761050"/>
          </a:xfrm>
          <a:prstGeom prst="rect">
            <a:avLst/>
          </a:prstGeom>
          <a:noFill/>
          <a:ln>
            <a:noFill/>
          </a:ln>
        </p:spPr>
      </p:pic>
      <p:pic>
        <p:nvPicPr>
          <p:cNvPr id="329" name="Google Shape;329;p34"/>
          <p:cNvPicPr preferRelativeResize="0"/>
          <p:nvPr/>
        </p:nvPicPr>
        <p:blipFill>
          <a:blip r:embed="rId5">
            <a:alphaModFix/>
          </a:blip>
          <a:stretch>
            <a:fillRect/>
          </a:stretch>
        </p:blipFill>
        <p:spPr>
          <a:xfrm>
            <a:off x="0" y="2541550"/>
            <a:ext cx="5457405" cy="3477900"/>
          </a:xfrm>
          <a:prstGeom prst="rect">
            <a:avLst/>
          </a:prstGeom>
          <a:noFill/>
          <a:ln>
            <a:noFill/>
          </a:ln>
        </p:spPr>
      </p:pic>
      <p:sp>
        <p:nvSpPr>
          <p:cNvPr id="330" name="Google Shape;330;p34"/>
          <p:cNvSpPr/>
          <p:nvPr/>
        </p:nvSpPr>
        <p:spPr>
          <a:xfrm>
            <a:off x="5090075" y="1730000"/>
            <a:ext cx="4040100" cy="3846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4"/>
          <p:cNvSpPr txBox="1"/>
          <p:nvPr/>
        </p:nvSpPr>
        <p:spPr>
          <a:xfrm>
            <a:off x="5484275" y="2387875"/>
            <a:ext cx="3556500" cy="3477900"/>
          </a:xfrm>
          <a:prstGeom prst="rect">
            <a:avLst/>
          </a:prstGeom>
          <a:noFill/>
          <a:ln>
            <a:noFill/>
          </a:ln>
        </p:spPr>
        <p:txBody>
          <a:bodyPr anchorCtr="0" anchor="t" bIns="45700" lIns="91425" spcFirstLastPara="1" rIns="91425" wrap="square" tIns="45700">
            <a:noAutofit/>
          </a:bodyPr>
          <a:lstStyle/>
          <a:p>
            <a:pPr indent="-393700" lvl="0" marL="457200" rtl="0" algn="l">
              <a:lnSpc>
                <a:spcPct val="115000"/>
              </a:lnSpc>
              <a:spcBef>
                <a:spcPts val="0"/>
              </a:spcBef>
              <a:spcAft>
                <a:spcPts val="0"/>
              </a:spcAft>
              <a:buClr>
                <a:srgbClr val="2A6274"/>
              </a:buClr>
              <a:buSzPts val="2600"/>
              <a:buFont typeface="Work Sans"/>
              <a:buChar char="●"/>
            </a:pPr>
            <a:r>
              <a:rPr lang="en-US" sz="2600">
                <a:solidFill>
                  <a:srgbClr val="2A6274"/>
                </a:solidFill>
                <a:latin typeface="Work Sans"/>
                <a:ea typeface="Work Sans"/>
                <a:cs typeface="Work Sans"/>
                <a:sym typeface="Work Sans"/>
              </a:rPr>
              <a:t>Cultural Orientation class</a:t>
            </a:r>
            <a:endParaRPr sz="2600">
              <a:solidFill>
                <a:srgbClr val="2A6274"/>
              </a:solidFill>
              <a:latin typeface="Work Sans"/>
              <a:ea typeface="Work Sans"/>
              <a:cs typeface="Work Sans"/>
              <a:sym typeface="Work Sans"/>
            </a:endParaRPr>
          </a:p>
          <a:p>
            <a:pPr indent="-393700" lvl="0" marL="457200" rtl="0" algn="l">
              <a:lnSpc>
                <a:spcPct val="115000"/>
              </a:lnSpc>
              <a:spcBef>
                <a:spcPts val="0"/>
              </a:spcBef>
              <a:spcAft>
                <a:spcPts val="0"/>
              </a:spcAft>
              <a:buClr>
                <a:srgbClr val="2A6274"/>
              </a:buClr>
              <a:buSzPts val="2600"/>
              <a:buFont typeface="Work Sans"/>
              <a:buChar char="●"/>
            </a:pPr>
            <a:r>
              <a:rPr lang="en-US" sz="2600">
                <a:solidFill>
                  <a:srgbClr val="2A6274"/>
                </a:solidFill>
                <a:latin typeface="Work Sans"/>
                <a:ea typeface="Work Sans"/>
                <a:cs typeface="Work Sans"/>
                <a:sym typeface="Work Sans"/>
              </a:rPr>
              <a:t>Travel arrangements</a:t>
            </a:r>
            <a:endParaRPr sz="2600">
              <a:solidFill>
                <a:srgbClr val="2A6274"/>
              </a:solidFill>
              <a:latin typeface="Work Sans"/>
              <a:ea typeface="Work Sans"/>
              <a:cs typeface="Work Sans"/>
              <a:sym typeface="Work Sans"/>
            </a:endParaRPr>
          </a:p>
          <a:p>
            <a:pPr indent="-393700" lvl="0" marL="457200" rtl="0" algn="l">
              <a:lnSpc>
                <a:spcPct val="115000"/>
              </a:lnSpc>
              <a:spcBef>
                <a:spcPts val="0"/>
              </a:spcBef>
              <a:spcAft>
                <a:spcPts val="0"/>
              </a:spcAft>
              <a:buClr>
                <a:srgbClr val="2A6274"/>
              </a:buClr>
              <a:buSzPts val="2600"/>
              <a:buFont typeface="Work Sans"/>
              <a:buChar char="●"/>
            </a:pPr>
            <a:r>
              <a:rPr lang="en-US" sz="2600">
                <a:solidFill>
                  <a:srgbClr val="2A6274"/>
                </a:solidFill>
                <a:latin typeface="Work Sans"/>
                <a:ea typeface="Work Sans"/>
                <a:cs typeface="Work Sans"/>
                <a:sym typeface="Work Sans"/>
              </a:rPr>
              <a:t>Plane ticket (loan)</a:t>
            </a:r>
            <a:endParaRPr sz="2600">
              <a:solidFill>
                <a:srgbClr val="2A6274"/>
              </a:solidFill>
              <a:latin typeface="Work Sans"/>
              <a:ea typeface="Work Sans"/>
              <a:cs typeface="Work Sans"/>
              <a:sym typeface="Work Sans"/>
            </a:endParaRPr>
          </a:p>
          <a:p>
            <a:pPr indent="0" lvl="0" marL="203200" rtl="0" algn="ctr">
              <a:lnSpc>
                <a:spcPct val="115000"/>
              </a:lnSpc>
              <a:spcBef>
                <a:spcPts val="0"/>
              </a:spcBef>
              <a:spcAft>
                <a:spcPts val="0"/>
              </a:spcAft>
              <a:buClr>
                <a:schemeClr val="dk1"/>
              </a:buClr>
              <a:buSzPts val="1100"/>
              <a:buFont typeface="Arial"/>
              <a:buNone/>
            </a:pPr>
            <a:r>
              <a:t/>
            </a:r>
            <a:endParaRPr sz="2500">
              <a:solidFill>
                <a:schemeClr val="dk2"/>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2000"/>
              <a:buFont typeface="Arial"/>
              <a:buNone/>
            </a:pPr>
            <a:r>
              <a:t/>
            </a:r>
            <a:endParaRPr sz="20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5"/>
          <p:cNvSpPr txBox="1"/>
          <p:nvPr/>
        </p:nvSpPr>
        <p:spPr>
          <a:xfrm>
            <a:off x="0" y="861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Who is ACC?</a:t>
            </a:r>
            <a:endParaRPr b="1" i="0" sz="4400" u="none" cap="none" strike="noStrike">
              <a:solidFill>
                <a:srgbClr val="2A6274"/>
              </a:solidFill>
              <a:latin typeface="Work Sans"/>
              <a:ea typeface="Work Sans"/>
              <a:cs typeface="Work Sans"/>
              <a:sym typeface="Work Sans"/>
            </a:endParaRPr>
          </a:p>
        </p:txBody>
      </p:sp>
      <p:sp>
        <p:nvSpPr>
          <p:cNvPr id="337" name="Google Shape;337;p35"/>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8" name="Google Shape;338;p35"/>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339" name="Google Shape;339;p35"/>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340" name="Google Shape;340;p35"/>
          <p:cNvSpPr txBox="1"/>
          <p:nvPr/>
        </p:nvSpPr>
        <p:spPr>
          <a:xfrm>
            <a:off x="458625" y="1614850"/>
            <a:ext cx="4092600" cy="15405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2300">
              <a:solidFill>
                <a:srgbClr val="2A6274"/>
              </a:solidFill>
              <a:latin typeface="Work Sans"/>
              <a:ea typeface="Work Sans"/>
              <a:cs typeface="Work Sans"/>
              <a:sym typeface="Work Sans"/>
            </a:endParaRPr>
          </a:p>
          <a:p>
            <a:pPr indent="-355600" lvl="0" marL="457200" rtl="0" algn="l">
              <a:lnSpc>
                <a:spcPct val="115000"/>
              </a:lnSpc>
              <a:spcBef>
                <a:spcPts val="0"/>
              </a:spcBef>
              <a:spcAft>
                <a:spcPts val="0"/>
              </a:spcAft>
              <a:buClr>
                <a:srgbClr val="2A6274"/>
              </a:buClr>
              <a:buSzPts val="2000"/>
              <a:buFont typeface="Work Sans"/>
              <a:buChar char="●"/>
            </a:pPr>
            <a:r>
              <a:rPr lang="en-US" sz="2000">
                <a:solidFill>
                  <a:srgbClr val="2A6274"/>
                </a:solidFill>
                <a:latin typeface="Work Sans"/>
                <a:ea typeface="Work Sans"/>
                <a:cs typeface="Work Sans"/>
                <a:sym typeface="Work Sans"/>
              </a:rPr>
              <a:t>To help refugees and immigrants rebuild safe, sustainable lives in Denver.</a:t>
            </a:r>
            <a:endParaRPr sz="2300">
              <a:solidFill>
                <a:srgbClr val="2A6274"/>
              </a:solidFill>
              <a:latin typeface="Work Sans"/>
              <a:ea typeface="Work Sans"/>
              <a:cs typeface="Work Sans"/>
              <a:sym typeface="Work Sans"/>
            </a:endParaRPr>
          </a:p>
          <a:p>
            <a:pPr indent="0" lvl="0" marL="457200" rtl="0" algn="l">
              <a:lnSpc>
                <a:spcPct val="115000"/>
              </a:lnSpc>
              <a:spcBef>
                <a:spcPts val="0"/>
              </a:spcBef>
              <a:spcAft>
                <a:spcPts val="0"/>
              </a:spcAft>
              <a:buNone/>
            </a:pPr>
            <a:r>
              <a:t/>
            </a:r>
            <a:endParaRPr b="1" i="1">
              <a:solidFill>
                <a:srgbClr val="2A6274"/>
              </a:solidFill>
              <a:latin typeface="Work Sans"/>
              <a:ea typeface="Work Sans"/>
              <a:cs typeface="Work Sans"/>
              <a:sym typeface="Work Sans"/>
            </a:endParaRPr>
          </a:p>
          <a:p>
            <a:pPr indent="0" lvl="0" marL="0" rtl="0" algn="ctr">
              <a:lnSpc>
                <a:spcPct val="115000"/>
              </a:lnSpc>
              <a:spcBef>
                <a:spcPts val="0"/>
              </a:spcBef>
              <a:spcAft>
                <a:spcPts val="0"/>
              </a:spcAft>
              <a:buClr>
                <a:schemeClr val="dk1"/>
              </a:buClr>
              <a:buSzPts val="1100"/>
              <a:buFont typeface="Arial"/>
              <a:buNone/>
            </a:pPr>
            <a:r>
              <a:t/>
            </a:r>
            <a:endParaRPr b="1" i="1" sz="1800">
              <a:solidFill>
                <a:srgbClr val="9B382D"/>
              </a:solidFill>
              <a:latin typeface="Work Sans"/>
              <a:ea typeface="Work Sans"/>
              <a:cs typeface="Work Sans"/>
              <a:sym typeface="Work Sans"/>
            </a:endParaRPr>
          </a:p>
        </p:txBody>
      </p:sp>
      <p:sp>
        <p:nvSpPr>
          <p:cNvPr id="341" name="Google Shape;341;p35"/>
          <p:cNvSpPr txBox="1"/>
          <p:nvPr/>
        </p:nvSpPr>
        <p:spPr>
          <a:xfrm>
            <a:off x="428700" y="1155650"/>
            <a:ext cx="4092600" cy="8958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Clr>
                <a:srgbClr val="2A6274"/>
              </a:buClr>
              <a:buSzPts val="2000"/>
              <a:buFont typeface="Work Sans"/>
              <a:buChar char="●"/>
            </a:pPr>
            <a:r>
              <a:rPr lang="en-US" sz="2000">
                <a:solidFill>
                  <a:srgbClr val="2A6274"/>
                </a:solidFill>
                <a:latin typeface="Work Sans"/>
                <a:ea typeface="Work Sans"/>
                <a:cs typeface="Work Sans"/>
                <a:sym typeface="Work Sans"/>
              </a:rPr>
              <a:t>Refugee Resettlement Agency, est 2001</a:t>
            </a:r>
            <a:endParaRPr b="1" i="1" sz="1500">
              <a:solidFill>
                <a:srgbClr val="9B382D"/>
              </a:solidFill>
              <a:latin typeface="Work Sans"/>
              <a:ea typeface="Work Sans"/>
              <a:cs typeface="Work Sans"/>
              <a:sym typeface="Work Sans"/>
            </a:endParaRPr>
          </a:p>
        </p:txBody>
      </p:sp>
      <p:sp>
        <p:nvSpPr>
          <p:cNvPr id="342" name="Google Shape;342;p35"/>
          <p:cNvSpPr txBox="1"/>
          <p:nvPr/>
        </p:nvSpPr>
        <p:spPr>
          <a:xfrm>
            <a:off x="4286250" y="774650"/>
            <a:ext cx="4455900" cy="22503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2300">
              <a:solidFill>
                <a:srgbClr val="2A6274"/>
              </a:solidFill>
              <a:latin typeface="Work Sans"/>
              <a:ea typeface="Work Sans"/>
              <a:cs typeface="Work Sans"/>
              <a:sym typeface="Work Sans"/>
            </a:endParaRPr>
          </a:p>
          <a:p>
            <a:pPr indent="-355600" lvl="0" marL="457200" rtl="0" algn="l">
              <a:lnSpc>
                <a:spcPct val="115000"/>
              </a:lnSpc>
              <a:spcBef>
                <a:spcPts val="0"/>
              </a:spcBef>
              <a:spcAft>
                <a:spcPts val="0"/>
              </a:spcAft>
              <a:buClr>
                <a:srgbClr val="2A6274"/>
              </a:buClr>
              <a:buSzPts val="2000"/>
              <a:buFont typeface="Work Sans"/>
              <a:buChar char="●"/>
            </a:pPr>
            <a:r>
              <a:rPr lang="en-US" sz="2000">
                <a:solidFill>
                  <a:srgbClr val="2A6274"/>
                </a:solidFill>
                <a:latin typeface="Work Sans"/>
                <a:ea typeface="Work Sans"/>
                <a:cs typeface="Work Sans"/>
                <a:sym typeface="Work Sans"/>
              </a:rPr>
              <a:t>To be an integrative center of multicultural exchange where community members feel a sense of belonging and actively contribute to an inclusive society.</a:t>
            </a:r>
            <a:endParaRPr sz="2300">
              <a:solidFill>
                <a:srgbClr val="2A6274"/>
              </a:solidFill>
              <a:latin typeface="Work Sans"/>
              <a:ea typeface="Work Sans"/>
              <a:cs typeface="Work Sans"/>
              <a:sym typeface="Work Sans"/>
            </a:endParaRPr>
          </a:p>
          <a:p>
            <a:pPr indent="0" lvl="0" marL="457200" rtl="0" algn="l">
              <a:lnSpc>
                <a:spcPct val="115000"/>
              </a:lnSpc>
              <a:spcBef>
                <a:spcPts val="0"/>
              </a:spcBef>
              <a:spcAft>
                <a:spcPts val="0"/>
              </a:spcAft>
              <a:buNone/>
            </a:pPr>
            <a:r>
              <a:t/>
            </a:r>
            <a:endParaRPr b="1" i="1">
              <a:solidFill>
                <a:srgbClr val="2A6274"/>
              </a:solidFill>
              <a:latin typeface="Work Sans"/>
              <a:ea typeface="Work Sans"/>
              <a:cs typeface="Work Sans"/>
              <a:sym typeface="Work Sans"/>
            </a:endParaRPr>
          </a:p>
          <a:p>
            <a:pPr indent="0" lvl="0" marL="0" rtl="0" algn="ctr">
              <a:lnSpc>
                <a:spcPct val="115000"/>
              </a:lnSpc>
              <a:spcBef>
                <a:spcPts val="0"/>
              </a:spcBef>
              <a:spcAft>
                <a:spcPts val="0"/>
              </a:spcAft>
              <a:buClr>
                <a:schemeClr val="dk1"/>
              </a:buClr>
              <a:buSzPts val="1100"/>
              <a:buFont typeface="Arial"/>
              <a:buNone/>
            </a:pPr>
            <a:r>
              <a:t/>
            </a:r>
            <a:endParaRPr b="1" i="1" sz="1800">
              <a:solidFill>
                <a:srgbClr val="9B382D"/>
              </a:solidFill>
              <a:latin typeface="Work Sans"/>
              <a:ea typeface="Work Sans"/>
              <a:cs typeface="Work Sans"/>
              <a:sym typeface="Work Sans"/>
            </a:endParaRPr>
          </a:p>
        </p:txBody>
      </p:sp>
      <p:pic>
        <p:nvPicPr>
          <p:cNvPr id="343" name="Google Shape;343;p35"/>
          <p:cNvPicPr preferRelativeResize="0"/>
          <p:nvPr/>
        </p:nvPicPr>
        <p:blipFill>
          <a:blip r:embed="rId4">
            <a:alphaModFix/>
          </a:blip>
          <a:stretch>
            <a:fillRect/>
          </a:stretch>
        </p:blipFill>
        <p:spPr>
          <a:xfrm>
            <a:off x="1143000" y="3383950"/>
            <a:ext cx="6774644" cy="26962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6"/>
          <p:cNvSpPr txBox="1"/>
          <p:nvPr/>
        </p:nvSpPr>
        <p:spPr>
          <a:xfrm>
            <a:off x="1946495" y="86119"/>
            <a:ext cx="5251010"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A6274"/>
                </a:solidFill>
                <a:latin typeface="Work Sans"/>
                <a:ea typeface="Work Sans"/>
                <a:cs typeface="Work Sans"/>
                <a:sym typeface="Work Sans"/>
              </a:rPr>
              <a:t>ACC’s Services</a:t>
            </a:r>
            <a:endParaRPr b="1" i="0" sz="4400" u="none" cap="none" strike="noStrike">
              <a:solidFill>
                <a:srgbClr val="2A6274"/>
              </a:solidFill>
              <a:latin typeface="Work Sans"/>
              <a:ea typeface="Work Sans"/>
              <a:cs typeface="Work Sans"/>
              <a:sym typeface="Work Sans"/>
            </a:endParaRPr>
          </a:p>
        </p:txBody>
      </p:sp>
      <p:sp>
        <p:nvSpPr>
          <p:cNvPr id="349" name="Google Shape;349;p36"/>
          <p:cNvSpPr txBox="1"/>
          <p:nvPr/>
        </p:nvSpPr>
        <p:spPr>
          <a:xfrm>
            <a:off x="0" y="6156356"/>
            <a:ext cx="9144000" cy="701644"/>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p36"/>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351" name="Google Shape;351;p36"/>
          <p:cNvCxnSpPr/>
          <p:nvPr/>
        </p:nvCxnSpPr>
        <p:spPr>
          <a:xfrm>
            <a:off x="1497932" y="950495"/>
            <a:ext cx="6148136"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09"/>
              </a:srgbClr>
            </a:outerShdw>
          </a:effectLst>
        </p:spPr>
      </p:cxnSp>
      <p:sp>
        <p:nvSpPr>
          <p:cNvPr id="352" name="Google Shape;352;p36"/>
          <p:cNvSpPr txBox="1"/>
          <p:nvPr/>
        </p:nvSpPr>
        <p:spPr>
          <a:xfrm>
            <a:off x="114600" y="1198931"/>
            <a:ext cx="3831000" cy="203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id="353" name="Google Shape;353;p36" title="96546945.mov">
            <a:hlinkClick r:id="rId4"/>
          </p:cNvPr>
          <p:cNvPicPr preferRelativeResize="0"/>
          <p:nvPr/>
        </p:nvPicPr>
        <p:blipFill>
          <a:blip r:embed="rId5">
            <a:alphaModFix/>
          </a:blip>
          <a:stretch>
            <a:fillRect/>
          </a:stretch>
        </p:blipFill>
        <p:spPr>
          <a:xfrm>
            <a:off x="1043467" y="1007945"/>
            <a:ext cx="6864533" cy="5148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37"/>
          <p:cNvPicPr preferRelativeResize="0"/>
          <p:nvPr/>
        </p:nvPicPr>
        <p:blipFill>
          <a:blip r:embed="rId3">
            <a:alphaModFix/>
          </a:blip>
          <a:stretch>
            <a:fillRect/>
          </a:stretch>
        </p:blipFill>
        <p:spPr>
          <a:xfrm>
            <a:off x="495725" y="950500"/>
            <a:ext cx="8201226" cy="5677775"/>
          </a:xfrm>
          <a:prstGeom prst="rect">
            <a:avLst/>
          </a:prstGeom>
          <a:noFill/>
          <a:ln>
            <a:noFill/>
          </a:ln>
        </p:spPr>
      </p:pic>
      <p:sp>
        <p:nvSpPr>
          <p:cNvPr id="359" name="Google Shape;359;p37"/>
          <p:cNvSpPr txBox="1"/>
          <p:nvPr/>
        </p:nvSpPr>
        <p:spPr>
          <a:xfrm>
            <a:off x="0" y="861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Reception &amp; Placement (R&amp;P)</a:t>
            </a:r>
            <a:endParaRPr b="1" i="0" sz="4400" u="none" cap="none" strike="noStrike">
              <a:solidFill>
                <a:srgbClr val="2A6274"/>
              </a:solidFill>
              <a:latin typeface="Work Sans"/>
              <a:ea typeface="Work Sans"/>
              <a:cs typeface="Work Sans"/>
              <a:sym typeface="Work Sans"/>
            </a:endParaRPr>
          </a:p>
        </p:txBody>
      </p:sp>
      <p:sp>
        <p:nvSpPr>
          <p:cNvPr id="360" name="Google Shape;360;p37"/>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1" name="Google Shape;361;p37"/>
          <p:cNvPicPr preferRelativeResize="0"/>
          <p:nvPr/>
        </p:nvPicPr>
        <p:blipFill rotWithShape="1">
          <a:blip r:embed="rId4">
            <a:alphaModFix/>
          </a:blip>
          <a:srcRect b="0" l="0" r="0" t="0"/>
          <a:stretch/>
        </p:blipFill>
        <p:spPr>
          <a:xfrm>
            <a:off x="239850" y="6237807"/>
            <a:ext cx="1357214" cy="538741"/>
          </a:xfrm>
          <a:prstGeom prst="rect">
            <a:avLst/>
          </a:prstGeom>
          <a:noFill/>
          <a:ln>
            <a:noFill/>
          </a:ln>
        </p:spPr>
      </p:pic>
      <p:cxnSp>
        <p:nvCxnSpPr>
          <p:cNvPr id="362" name="Google Shape;362;p37"/>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pic>
        <p:nvPicPr>
          <p:cNvPr id="363" name="Google Shape;363;p37"/>
          <p:cNvPicPr preferRelativeResize="0"/>
          <p:nvPr/>
        </p:nvPicPr>
        <p:blipFill>
          <a:blip r:embed="rId5">
            <a:alphaModFix/>
          </a:blip>
          <a:stretch>
            <a:fillRect/>
          </a:stretch>
        </p:blipFill>
        <p:spPr>
          <a:xfrm>
            <a:off x="702425" y="1281938"/>
            <a:ext cx="1295400" cy="1438275"/>
          </a:xfrm>
          <a:prstGeom prst="rect">
            <a:avLst/>
          </a:prstGeom>
          <a:noFill/>
          <a:ln>
            <a:noFill/>
          </a:ln>
        </p:spPr>
      </p:pic>
      <p:pic>
        <p:nvPicPr>
          <p:cNvPr id="364" name="Google Shape;364;p37"/>
          <p:cNvPicPr preferRelativeResize="0"/>
          <p:nvPr/>
        </p:nvPicPr>
        <p:blipFill>
          <a:blip r:embed="rId6">
            <a:alphaModFix/>
          </a:blip>
          <a:stretch>
            <a:fillRect/>
          </a:stretch>
        </p:blipFill>
        <p:spPr>
          <a:xfrm>
            <a:off x="2299688" y="1243838"/>
            <a:ext cx="1323975" cy="1514475"/>
          </a:xfrm>
          <a:prstGeom prst="rect">
            <a:avLst/>
          </a:prstGeom>
          <a:noFill/>
          <a:ln>
            <a:noFill/>
          </a:ln>
        </p:spPr>
      </p:pic>
      <p:pic>
        <p:nvPicPr>
          <p:cNvPr id="365" name="Google Shape;365;p37"/>
          <p:cNvPicPr preferRelativeResize="0"/>
          <p:nvPr/>
        </p:nvPicPr>
        <p:blipFill>
          <a:blip r:embed="rId7">
            <a:alphaModFix/>
          </a:blip>
          <a:stretch>
            <a:fillRect/>
          </a:stretch>
        </p:blipFill>
        <p:spPr>
          <a:xfrm>
            <a:off x="731000" y="2927400"/>
            <a:ext cx="1238250" cy="1333500"/>
          </a:xfrm>
          <a:prstGeom prst="rect">
            <a:avLst/>
          </a:prstGeom>
          <a:noFill/>
          <a:ln>
            <a:noFill/>
          </a:ln>
        </p:spPr>
      </p:pic>
      <p:pic>
        <p:nvPicPr>
          <p:cNvPr id="366" name="Google Shape;366;p37"/>
          <p:cNvPicPr preferRelativeResize="0"/>
          <p:nvPr/>
        </p:nvPicPr>
        <p:blipFill>
          <a:blip r:embed="rId8">
            <a:alphaModFix/>
          </a:blip>
          <a:stretch>
            <a:fillRect/>
          </a:stretch>
        </p:blipFill>
        <p:spPr>
          <a:xfrm>
            <a:off x="2333038" y="2920000"/>
            <a:ext cx="1257300" cy="1266825"/>
          </a:xfrm>
          <a:prstGeom prst="rect">
            <a:avLst/>
          </a:prstGeom>
          <a:noFill/>
          <a:ln>
            <a:noFill/>
          </a:ln>
        </p:spPr>
      </p:pic>
      <p:pic>
        <p:nvPicPr>
          <p:cNvPr id="367" name="Google Shape;367;p37"/>
          <p:cNvPicPr preferRelativeResize="0"/>
          <p:nvPr/>
        </p:nvPicPr>
        <p:blipFill>
          <a:blip r:embed="rId9">
            <a:alphaModFix/>
          </a:blip>
          <a:stretch>
            <a:fillRect/>
          </a:stretch>
        </p:blipFill>
        <p:spPr>
          <a:xfrm>
            <a:off x="1497913" y="4560925"/>
            <a:ext cx="1381125" cy="129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8"/>
          <p:cNvSpPr txBox="1"/>
          <p:nvPr/>
        </p:nvSpPr>
        <p:spPr>
          <a:xfrm>
            <a:off x="0" y="861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SNAP Benefits (food stamps)</a:t>
            </a:r>
            <a:endParaRPr b="1" i="0" sz="4400" u="none" cap="none" strike="noStrike">
              <a:solidFill>
                <a:srgbClr val="2A6274"/>
              </a:solidFill>
              <a:latin typeface="Work Sans"/>
              <a:ea typeface="Work Sans"/>
              <a:cs typeface="Work Sans"/>
              <a:sym typeface="Work Sans"/>
            </a:endParaRPr>
          </a:p>
        </p:txBody>
      </p:sp>
      <p:sp>
        <p:nvSpPr>
          <p:cNvPr id="373" name="Google Shape;373;p38"/>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4" name="Google Shape;374;p38"/>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375" name="Google Shape;375;p38"/>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pic>
        <p:nvPicPr>
          <p:cNvPr id="376" name="Google Shape;376;p38"/>
          <p:cNvPicPr preferRelativeResize="0"/>
          <p:nvPr/>
        </p:nvPicPr>
        <p:blipFill>
          <a:blip r:embed="rId4">
            <a:alphaModFix/>
          </a:blip>
          <a:stretch>
            <a:fillRect/>
          </a:stretch>
        </p:blipFill>
        <p:spPr>
          <a:xfrm>
            <a:off x="51149" y="1026700"/>
            <a:ext cx="9041749" cy="3289050"/>
          </a:xfrm>
          <a:prstGeom prst="rect">
            <a:avLst/>
          </a:prstGeom>
          <a:noFill/>
          <a:ln>
            <a:noFill/>
          </a:ln>
        </p:spPr>
      </p:pic>
      <p:pic>
        <p:nvPicPr>
          <p:cNvPr id="377" name="Google Shape;377;p38"/>
          <p:cNvPicPr preferRelativeResize="0"/>
          <p:nvPr/>
        </p:nvPicPr>
        <p:blipFill>
          <a:blip r:embed="rId5">
            <a:alphaModFix/>
          </a:blip>
          <a:stretch>
            <a:fillRect/>
          </a:stretch>
        </p:blipFill>
        <p:spPr>
          <a:xfrm>
            <a:off x="1335325" y="4335575"/>
            <a:ext cx="2982700" cy="1882400"/>
          </a:xfrm>
          <a:prstGeom prst="rect">
            <a:avLst/>
          </a:prstGeom>
          <a:noFill/>
          <a:ln>
            <a:noFill/>
          </a:ln>
        </p:spPr>
      </p:pic>
      <p:sp>
        <p:nvSpPr>
          <p:cNvPr id="378" name="Google Shape;378;p38"/>
          <p:cNvSpPr txBox="1"/>
          <p:nvPr/>
        </p:nvSpPr>
        <p:spPr>
          <a:xfrm>
            <a:off x="3882125" y="4659625"/>
            <a:ext cx="4694700" cy="16623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US" sz="1800">
                <a:solidFill>
                  <a:srgbClr val="A53423"/>
                </a:solidFill>
                <a:latin typeface="Work Sans"/>
                <a:ea typeface="Work Sans"/>
                <a:cs typeface="Work Sans"/>
                <a:sym typeface="Work Sans"/>
              </a:rPr>
              <a:t>EBT benefits are loaded onto the card once per month (between the 1st and 10th of the month). </a:t>
            </a:r>
            <a:endParaRPr b="1" sz="1800">
              <a:solidFill>
                <a:srgbClr val="A53423"/>
              </a:solidFill>
              <a:latin typeface="Work Sans"/>
              <a:ea typeface="Work Sans"/>
              <a:cs typeface="Work Sans"/>
              <a:sym typeface="Work Sans"/>
            </a:endParaRPr>
          </a:p>
          <a:p>
            <a:pPr indent="0" lvl="0" marL="0" rtl="0" algn="l">
              <a:spcBef>
                <a:spcPts val="0"/>
              </a:spcBef>
              <a:spcAft>
                <a:spcPts val="0"/>
              </a:spcAft>
              <a:buNone/>
            </a:pPr>
            <a:r>
              <a:t/>
            </a:r>
            <a:endParaRPr b="1">
              <a:solidFill>
                <a:srgbClr val="A53423"/>
              </a:solidFill>
              <a:latin typeface="Work Sans"/>
              <a:ea typeface="Work Sans"/>
              <a:cs typeface="Work Sans"/>
              <a:sym typeface="Work Sans"/>
            </a:endParaRPr>
          </a:p>
          <a:p>
            <a:pPr indent="0" lvl="0" marL="0" rtl="0" algn="l">
              <a:spcBef>
                <a:spcPts val="0"/>
              </a:spcBef>
              <a:spcAft>
                <a:spcPts val="0"/>
              </a:spcAft>
              <a:buNone/>
            </a:pPr>
            <a:r>
              <a:t/>
            </a:r>
            <a:endParaRPr b="1">
              <a:solidFill>
                <a:srgbClr val="A53423"/>
              </a:solidFill>
              <a:latin typeface="Work Sans"/>
              <a:ea typeface="Work Sans"/>
              <a:cs typeface="Work Sans"/>
              <a:sym typeface="Work Sans"/>
            </a:endParaRPr>
          </a:p>
          <a:p>
            <a:pPr indent="0" lvl="0" marL="0" rtl="0" algn="l">
              <a:spcBef>
                <a:spcPts val="0"/>
              </a:spcBef>
              <a:spcAft>
                <a:spcPts val="0"/>
              </a:spcAft>
              <a:buNone/>
            </a:pPr>
            <a:r>
              <a:t/>
            </a:r>
            <a:endParaRPr b="1">
              <a:solidFill>
                <a:srgbClr val="A53423"/>
              </a:solidFill>
              <a:latin typeface="Work Sans"/>
              <a:ea typeface="Work Sans"/>
              <a:cs typeface="Work Sans"/>
              <a:sym typeface="Work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9"/>
          <p:cNvSpPr txBox="1"/>
          <p:nvPr/>
        </p:nvSpPr>
        <p:spPr>
          <a:xfrm>
            <a:off x="0" y="861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On-Going</a:t>
            </a:r>
            <a:r>
              <a:rPr b="1" lang="en-US" sz="4400">
                <a:solidFill>
                  <a:srgbClr val="2A6274"/>
                </a:solidFill>
                <a:latin typeface="Work Sans"/>
                <a:ea typeface="Work Sans"/>
                <a:cs typeface="Work Sans"/>
                <a:sym typeface="Work Sans"/>
              </a:rPr>
              <a:t> Services</a:t>
            </a:r>
            <a:endParaRPr b="1" i="0" sz="4400" u="none" cap="none" strike="noStrike">
              <a:solidFill>
                <a:srgbClr val="2A6274"/>
              </a:solidFill>
              <a:latin typeface="Work Sans"/>
              <a:ea typeface="Work Sans"/>
              <a:cs typeface="Work Sans"/>
              <a:sym typeface="Work Sans"/>
            </a:endParaRPr>
          </a:p>
        </p:txBody>
      </p:sp>
      <p:sp>
        <p:nvSpPr>
          <p:cNvPr id="384" name="Google Shape;384;p39"/>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5" name="Google Shape;385;p39"/>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386" name="Google Shape;386;p39"/>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387" name="Google Shape;387;p39"/>
          <p:cNvSpPr txBox="1"/>
          <p:nvPr/>
        </p:nvSpPr>
        <p:spPr>
          <a:xfrm>
            <a:off x="638375" y="2308700"/>
            <a:ext cx="7562400" cy="313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388" name="Google Shape;388;p39"/>
          <p:cNvSpPr/>
          <p:nvPr/>
        </p:nvSpPr>
        <p:spPr>
          <a:xfrm>
            <a:off x="3297500" y="1554530"/>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9" name="Google Shape;389;p39"/>
          <p:cNvGrpSpPr/>
          <p:nvPr/>
        </p:nvGrpSpPr>
        <p:grpSpPr>
          <a:xfrm>
            <a:off x="804244" y="1703900"/>
            <a:ext cx="2807025" cy="669600"/>
            <a:chOff x="805444" y="1315112"/>
            <a:chExt cx="2807025" cy="669600"/>
          </a:xfrm>
        </p:grpSpPr>
        <p:cxnSp>
          <p:nvCxnSpPr>
            <p:cNvPr id="390" name="Google Shape;390;p39"/>
            <p:cNvCxnSpPr/>
            <p:nvPr/>
          </p:nvCxnSpPr>
          <p:spPr>
            <a:xfrm>
              <a:off x="3178969" y="1638300"/>
              <a:ext cx="433500" cy="252300"/>
            </a:xfrm>
            <a:prstGeom prst="straightConnector1">
              <a:avLst/>
            </a:prstGeom>
            <a:noFill/>
            <a:ln cap="flat" cmpd="sng" w="19050">
              <a:solidFill>
                <a:srgbClr val="65F0AD"/>
              </a:solidFill>
              <a:prstDash val="solid"/>
              <a:round/>
              <a:headEnd len="med" w="med" type="oval"/>
              <a:tailEnd len="sm" w="sm" type="none"/>
            </a:ln>
          </p:spPr>
        </p:cxnSp>
        <p:sp>
          <p:nvSpPr>
            <p:cNvPr id="391" name="Google Shape;391;p39"/>
            <p:cNvSpPr txBox="1"/>
            <p:nvPr/>
          </p:nvSpPr>
          <p:spPr>
            <a:xfrm>
              <a:off x="805444" y="1315112"/>
              <a:ext cx="23706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chemeClr val="dk1"/>
                  </a:solidFill>
                  <a:latin typeface="Work Sans"/>
                  <a:ea typeface="Work Sans"/>
                  <a:cs typeface="Work Sans"/>
                  <a:sym typeface="Work Sans"/>
                </a:rPr>
                <a:t>         Services Staff</a:t>
              </a:r>
              <a:endParaRPr b="1" sz="17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US">
                  <a:solidFill>
                    <a:schemeClr val="dk1"/>
                  </a:solidFill>
                  <a:latin typeface="Work Sans"/>
                  <a:ea typeface="Work Sans"/>
                  <a:cs typeface="Work Sans"/>
                  <a:sym typeface="Work Sans"/>
                </a:rPr>
                <a:t>Referrals and coaching offered as needed by Health and Education Coordinator, Community Engagement Coordinator, and Integration Programs.</a:t>
              </a:r>
              <a:endParaRPr b="1" sz="1100">
                <a:solidFill>
                  <a:schemeClr val="dk1"/>
                </a:solidFill>
                <a:latin typeface="Roboto"/>
                <a:ea typeface="Roboto"/>
                <a:cs typeface="Roboto"/>
                <a:sym typeface="Roboto"/>
              </a:endParaRPr>
            </a:p>
            <a:p>
              <a:pPr indent="0" lvl="0" marL="0" rtl="0" algn="r">
                <a:lnSpc>
                  <a:spcPct val="115000"/>
                </a:lnSpc>
                <a:spcBef>
                  <a:spcPts val="1200"/>
                </a:spcBef>
                <a:spcAft>
                  <a:spcPts val="0"/>
                </a:spcAft>
                <a:buNone/>
              </a:pPr>
              <a:r>
                <a:t/>
              </a:r>
              <a:endParaRPr sz="800">
                <a:latin typeface="Roboto"/>
                <a:ea typeface="Roboto"/>
                <a:cs typeface="Roboto"/>
                <a:sym typeface="Roboto"/>
              </a:endParaRPr>
            </a:p>
          </p:txBody>
        </p:sp>
      </p:grpSp>
      <p:grpSp>
        <p:nvGrpSpPr>
          <p:cNvPr id="392" name="Google Shape;392;p39"/>
          <p:cNvGrpSpPr/>
          <p:nvPr/>
        </p:nvGrpSpPr>
        <p:grpSpPr>
          <a:xfrm>
            <a:off x="5517319" y="1703900"/>
            <a:ext cx="2773706" cy="669600"/>
            <a:chOff x="5517319" y="1315112"/>
            <a:chExt cx="2773706" cy="669600"/>
          </a:xfrm>
        </p:grpSpPr>
        <p:cxnSp>
          <p:nvCxnSpPr>
            <p:cNvPr id="393" name="Google Shape;393;p39"/>
            <p:cNvCxnSpPr/>
            <p:nvPr/>
          </p:nvCxnSpPr>
          <p:spPr>
            <a:xfrm flipH="1">
              <a:off x="5517319" y="1638300"/>
              <a:ext cx="433500" cy="252300"/>
            </a:xfrm>
            <a:prstGeom prst="straightConnector1">
              <a:avLst/>
            </a:prstGeom>
            <a:noFill/>
            <a:ln cap="flat" cmpd="sng" w="19050">
              <a:solidFill>
                <a:srgbClr val="085631"/>
              </a:solidFill>
              <a:prstDash val="solid"/>
              <a:round/>
              <a:headEnd len="med" w="med" type="oval"/>
              <a:tailEnd len="sm" w="sm" type="none"/>
            </a:ln>
          </p:spPr>
        </p:cxnSp>
        <p:sp>
          <p:nvSpPr>
            <p:cNvPr id="394" name="Google Shape;394;p39"/>
            <p:cNvSpPr txBox="1"/>
            <p:nvPr/>
          </p:nvSpPr>
          <p:spPr>
            <a:xfrm>
              <a:off x="5962125" y="1315112"/>
              <a:ext cx="23289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latin typeface="Work Sans"/>
                  <a:ea typeface="Work Sans"/>
                  <a:cs typeface="Work Sans"/>
                  <a:sym typeface="Work Sans"/>
                </a:rPr>
                <a:t>Integration Coach</a:t>
              </a:r>
              <a:endParaRPr b="1" sz="1800">
                <a:latin typeface="Work Sans"/>
                <a:ea typeface="Work Sans"/>
                <a:cs typeface="Work Sans"/>
                <a:sym typeface="Work Sans"/>
              </a:endParaRPr>
            </a:p>
            <a:p>
              <a:pPr indent="0" lvl="0" marL="0" rtl="0" algn="l">
                <a:lnSpc>
                  <a:spcPct val="115000"/>
                </a:lnSpc>
                <a:spcBef>
                  <a:spcPts val="0"/>
                </a:spcBef>
                <a:spcAft>
                  <a:spcPts val="0"/>
                </a:spcAft>
                <a:buNone/>
              </a:pPr>
              <a:r>
                <a:t/>
              </a:r>
              <a:endParaRPr sz="900">
                <a:latin typeface="Roboto"/>
                <a:ea typeface="Roboto"/>
                <a:cs typeface="Roboto"/>
                <a:sym typeface="Roboto"/>
              </a:endParaRPr>
            </a:p>
            <a:p>
              <a:pPr indent="0" lvl="0" marL="0" rtl="0" algn="l">
                <a:spcBef>
                  <a:spcPts val="0"/>
                </a:spcBef>
                <a:spcAft>
                  <a:spcPts val="1200"/>
                </a:spcAft>
                <a:buNone/>
              </a:pPr>
              <a:r>
                <a:rPr lang="en-US">
                  <a:solidFill>
                    <a:schemeClr val="dk1"/>
                  </a:solidFill>
                  <a:latin typeface="Work Sans"/>
                  <a:ea typeface="Work Sans"/>
                  <a:cs typeface="Work Sans"/>
                  <a:sym typeface="Work Sans"/>
                </a:rPr>
                <a:t>R&amp;P Services; Create a career plan for each individual and make referrals to needed training &amp; educational programs</a:t>
              </a:r>
              <a:endParaRPr b="1" sz="1100">
                <a:latin typeface="Roboto"/>
                <a:ea typeface="Roboto"/>
                <a:cs typeface="Roboto"/>
                <a:sym typeface="Roboto"/>
              </a:endParaRPr>
            </a:p>
          </p:txBody>
        </p:sp>
      </p:grpSp>
      <p:grpSp>
        <p:nvGrpSpPr>
          <p:cNvPr id="395" name="Google Shape;395;p39"/>
          <p:cNvGrpSpPr/>
          <p:nvPr/>
        </p:nvGrpSpPr>
        <p:grpSpPr>
          <a:xfrm>
            <a:off x="2171700" y="4152529"/>
            <a:ext cx="5139600" cy="1067596"/>
            <a:chOff x="2171700" y="3535140"/>
            <a:chExt cx="5139600" cy="1067596"/>
          </a:xfrm>
        </p:grpSpPr>
        <p:cxnSp>
          <p:nvCxnSpPr>
            <p:cNvPr id="396" name="Google Shape;396;p39"/>
            <p:cNvCxnSpPr/>
            <p:nvPr/>
          </p:nvCxnSpPr>
          <p:spPr>
            <a:xfrm rot="10800000">
              <a:off x="4556399" y="3535140"/>
              <a:ext cx="0" cy="460500"/>
            </a:xfrm>
            <a:prstGeom prst="straightConnector1">
              <a:avLst/>
            </a:prstGeom>
            <a:noFill/>
            <a:ln cap="flat" cmpd="sng" w="19050">
              <a:solidFill>
                <a:srgbClr val="0E9453"/>
              </a:solidFill>
              <a:prstDash val="solid"/>
              <a:round/>
              <a:headEnd len="med" w="med" type="oval"/>
              <a:tailEnd len="sm" w="sm" type="none"/>
            </a:ln>
          </p:spPr>
        </p:cxnSp>
        <p:sp>
          <p:nvSpPr>
            <p:cNvPr id="397" name="Google Shape;397;p39"/>
            <p:cNvSpPr txBox="1"/>
            <p:nvPr/>
          </p:nvSpPr>
          <p:spPr>
            <a:xfrm>
              <a:off x="2171700" y="3933137"/>
              <a:ext cx="5139600" cy="66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US" sz="1700">
                  <a:solidFill>
                    <a:schemeClr val="dk1"/>
                  </a:solidFill>
                  <a:latin typeface="Work Sans"/>
                  <a:ea typeface="Work Sans"/>
                  <a:cs typeface="Work Sans"/>
                  <a:sym typeface="Work Sans"/>
                </a:rPr>
                <a:t>Economic Empowerment Coach</a:t>
              </a:r>
              <a:endParaRPr b="1" sz="1700">
                <a:solidFill>
                  <a:schemeClr val="dk1"/>
                </a:solidFill>
                <a:latin typeface="Work Sans"/>
                <a:ea typeface="Work Sans"/>
                <a:cs typeface="Work Sans"/>
                <a:sym typeface="Work Sans"/>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Roboto"/>
                <a:ea typeface="Roboto"/>
                <a:cs typeface="Roboto"/>
                <a:sym typeface="Roboto"/>
              </a:endParaRPr>
            </a:p>
            <a:p>
              <a:pPr indent="0" lvl="0" marL="0" rtl="0" algn="l">
                <a:spcBef>
                  <a:spcPts val="0"/>
                </a:spcBef>
                <a:spcAft>
                  <a:spcPts val="0"/>
                </a:spcAft>
                <a:buNone/>
              </a:pPr>
              <a:r>
                <a:rPr lang="en-US">
                  <a:solidFill>
                    <a:schemeClr val="dk1"/>
                  </a:solidFill>
                  <a:latin typeface="Work Sans"/>
                  <a:ea typeface="Work Sans"/>
                  <a:cs typeface="Work Sans"/>
                  <a:sym typeface="Work Sans"/>
                </a:rPr>
                <a:t>Develop employment plan and guide initial job placement. They may also work with community members to resolve issues with public benefits and ensure follow-up (especially with families enrolled in TANF- Temporary Assistance for Needy Families)</a:t>
              </a:r>
              <a:endParaRPr b="1" sz="1100">
                <a:solidFill>
                  <a:schemeClr val="dk1"/>
                </a:solidFill>
                <a:latin typeface="Roboto"/>
                <a:ea typeface="Roboto"/>
                <a:cs typeface="Roboto"/>
                <a:sym typeface="Roboto"/>
              </a:endParaRPr>
            </a:p>
            <a:p>
              <a:pPr indent="0" lvl="0" marL="0" rtl="0" algn="ctr">
                <a:lnSpc>
                  <a:spcPct val="115000"/>
                </a:lnSpc>
                <a:spcBef>
                  <a:spcPts val="1200"/>
                </a:spcBef>
                <a:spcAft>
                  <a:spcPts val="0"/>
                </a:spcAft>
                <a:buNone/>
              </a:pPr>
              <a:r>
                <a:t/>
              </a:r>
              <a:endParaRPr sz="800">
                <a:latin typeface="Roboto"/>
                <a:ea typeface="Roboto"/>
                <a:cs typeface="Roboto"/>
                <a:sym typeface="Roboto"/>
              </a:endParaRPr>
            </a:p>
          </p:txBody>
        </p:sp>
      </p:grpSp>
      <p:sp>
        <p:nvSpPr>
          <p:cNvPr id="398" name="Google Shape;398;p39"/>
          <p:cNvSpPr txBox="1"/>
          <p:nvPr/>
        </p:nvSpPr>
        <p:spPr>
          <a:xfrm>
            <a:off x="3845784" y="2445248"/>
            <a:ext cx="1443600" cy="804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a:solidFill>
                  <a:srgbClr val="2A6274"/>
                </a:solidFill>
                <a:latin typeface="Work Sans"/>
                <a:ea typeface="Work Sans"/>
                <a:cs typeface="Work Sans"/>
                <a:sym typeface="Work Sans"/>
              </a:rPr>
              <a:t>Community Member</a:t>
            </a:r>
            <a:br>
              <a:rPr b="1" lang="en-US">
                <a:solidFill>
                  <a:srgbClr val="2A6274"/>
                </a:solidFill>
                <a:latin typeface="Work Sans"/>
                <a:ea typeface="Work Sans"/>
                <a:cs typeface="Work Sans"/>
                <a:sym typeface="Work Sans"/>
              </a:rPr>
            </a:br>
            <a:r>
              <a:rPr b="1" lang="en-US">
                <a:solidFill>
                  <a:srgbClr val="2A6274"/>
                </a:solidFill>
                <a:latin typeface="Work Sans"/>
                <a:ea typeface="Work Sans"/>
                <a:cs typeface="Work Sans"/>
                <a:sym typeface="Work Sans"/>
              </a:rPr>
              <a:t>(Wellbeing Inventory)</a:t>
            </a:r>
            <a:endParaRPr>
              <a:solidFill>
                <a:srgbClr val="2A6274"/>
              </a:solidFill>
              <a:latin typeface="Work Sans"/>
              <a:ea typeface="Work Sans"/>
              <a:cs typeface="Work Sans"/>
              <a:sym typeface="Work Sans"/>
            </a:endParaRPr>
          </a:p>
        </p:txBody>
      </p:sp>
      <p:sp>
        <p:nvSpPr>
          <p:cNvPr id="399" name="Google Shape;399;p39"/>
          <p:cNvSpPr/>
          <p:nvPr/>
        </p:nvSpPr>
        <p:spPr>
          <a:xfrm rot="1800047">
            <a:off x="3219843" y="1475223"/>
            <a:ext cx="2690936" cy="2690936"/>
          </a:xfrm>
          <a:prstGeom prst="blockArc">
            <a:avLst>
              <a:gd fmla="val 14414370" name="adj1"/>
              <a:gd fmla="val 694" name="adj2"/>
              <a:gd fmla="val 9562" name="adj3"/>
            </a:avLst>
          </a:prstGeom>
          <a:solidFill>
            <a:srgbClr val="08563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9"/>
          <p:cNvSpPr/>
          <p:nvPr/>
        </p:nvSpPr>
        <p:spPr>
          <a:xfrm flipH="1" rot="-1800047">
            <a:off x="3221956" y="1475223"/>
            <a:ext cx="2690936" cy="2690936"/>
          </a:xfrm>
          <a:prstGeom prst="blockArc">
            <a:avLst>
              <a:gd fmla="val 14348563" name="adj1"/>
              <a:gd fmla="val 21472873" name="adj2"/>
              <a:gd fmla="val 9381" name="adj3"/>
            </a:avLst>
          </a:prstGeom>
          <a:solidFill>
            <a:srgbClr val="65F0AD"/>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9"/>
          <p:cNvSpPr/>
          <p:nvPr/>
        </p:nvSpPr>
        <p:spPr>
          <a:xfrm rot="-8100000">
            <a:off x="4382715" y="1416182"/>
            <a:ext cx="363170" cy="363170"/>
          </a:xfrm>
          <a:prstGeom prst="rtTriangle">
            <a:avLst/>
          </a:prstGeom>
          <a:solidFill>
            <a:srgbClr val="65F0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9"/>
          <p:cNvSpPr/>
          <p:nvPr/>
        </p:nvSpPr>
        <p:spPr>
          <a:xfrm flipH="1" rot="-9000757">
            <a:off x="3220953" y="1473597"/>
            <a:ext cx="2690226" cy="2690226"/>
          </a:xfrm>
          <a:prstGeom prst="blockArc">
            <a:avLst>
              <a:gd fmla="val 14316164" name="adj1"/>
              <a:gd fmla="val 21502663" name="adj2"/>
              <a:gd fmla="val 9415" name="adj3"/>
            </a:avLst>
          </a:prstGeom>
          <a:solidFill>
            <a:srgbClr val="0E945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9"/>
          <p:cNvSpPr/>
          <p:nvPr/>
        </p:nvSpPr>
        <p:spPr>
          <a:xfrm rot="6359841">
            <a:off x="3315801" y="3236550"/>
            <a:ext cx="363580" cy="363580"/>
          </a:xfrm>
          <a:prstGeom prst="rtTriangl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0"/>
          <p:cNvSpPr txBox="1"/>
          <p:nvPr/>
        </p:nvSpPr>
        <p:spPr>
          <a:xfrm>
            <a:off x="1386575" y="232675"/>
            <a:ext cx="7115100" cy="14160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b="1" lang="en-US" sz="4000">
                <a:solidFill>
                  <a:srgbClr val="A53423"/>
                </a:solidFill>
                <a:latin typeface="Work Sans"/>
                <a:ea typeface="Work Sans"/>
                <a:cs typeface="Work Sans"/>
                <a:sym typeface="Work Sans"/>
              </a:rPr>
              <a:t>Partnering with Refugees- </a:t>
            </a:r>
            <a:endParaRPr b="1" sz="4000">
              <a:solidFill>
                <a:srgbClr val="A53423"/>
              </a:solidFill>
              <a:latin typeface="Work Sans"/>
              <a:ea typeface="Work Sans"/>
              <a:cs typeface="Work Sans"/>
              <a:sym typeface="Work Sans"/>
            </a:endParaRPr>
          </a:p>
          <a:p>
            <a:pPr indent="0" lvl="0" marL="0" rtl="0" algn="ctr">
              <a:spcBef>
                <a:spcPts val="0"/>
              </a:spcBef>
              <a:spcAft>
                <a:spcPts val="0"/>
              </a:spcAft>
              <a:buNone/>
            </a:pPr>
            <a:r>
              <a:rPr b="1" lang="en-US" sz="4000">
                <a:solidFill>
                  <a:srgbClr val="A53423"/>
                </a:solidFill>
                <a:latin typeface="Work Sans"/>
                <a:ea typeface="Work Sans"/>
                <a:cs typeface="Work Sans"/>
                <a:sym typeface="Work Sans"/>
              </a:rPr>
              <a:t>5 Volunteer Frameworks</a:t>
            </a:r>
            <a:endParaRPr b="1" sz="4000">
              <a:solidFill>
                <a:srgbClr val="A53423"/>
              </a:solidFill>
              <a:latin typeface="Work Sans"/>
              <a:ea typeface="Work Sans"/>
              <a:cs typeface="Work Sans"/>
              <a:sym typeface="Work Sans"/>
            </a:endParaRPr>
          </a:p>
        </p:txBody>
      </p:sp>
      <p:sp>
        <p:nvSpPr>
          <p:cNvPr id="409" name="Google Shape;409;p40"/>
          <p:cNvSpPr txBox="1"/>
          <p:nvPr/>
        </p:nvSpPr>
        <p:spPr>
          <a:xfrm>
            <a:off x="1267675" y="2106538"/>
            <a:ext cx="7690800" cy="24936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Clr>
                <a:schemeClr val="dk1"/>
              </a:buClr>
              <a:buSzPts val="3000"/>
              <a:buFont typeface="Work Sans"/>
              <a:buAutoNum type="arabicPeriod"/>
            </a:pPr>
            <a:r>
              <a:rPr lang="en-US" sz="3000">
                <a:solidFill>
                  <a:schemeClr val="dk1"/>
                </a:solidFill>
                <a:latin typeface="Work Sans"/>
                <a:ea typeface="Work Sans"/>
                <a:cs typeface="Work Sans"/>
                <a:sym typeface="Work Sans"/>
              </a:rPr>
              <a:t>Recognize your privilege and power</a:t>
            </a:r>
            <a:endParaRPr sz="3000">
              <a:solidFill>
                <a:schemeClr val="dk1"/>
              </a:solidFill>
              <a:latin typeface="Work Sans"/>
              <a:ea typeface="Work Sans"/>
              <a:cs typeface="Work Sans"/>
              <a:sym typeface="Work Sans"/>
            </a:endParaRPr>
          </a:p>
          <a:p>
            <a:pPr indent="-419100" lvl="0" marL="457200" rtl="0" algn="l">
              <a:spcBef>
                <a:spcPts val="0"/>
              </a:spcBef>
              <a:spcAft>
                <a:spcPts val="0"/>
              </a:spcAft>
              <a:buClr>
                <a:schemeClr val="dk1"/>
              </a:buClr>
              <a:buSzPts val="3000"/>
              <a:buFont typeface="Work Sans"/>
              <a:buAutoNum type="arabicPeriod"/>
            </a:pPr>
            <a:r>
              <a:rPr lang="en-US" sz="3000">
                <a:solidFill>
                  <a:schemeClr val="dk1"/>
                </a:solidFill>
                <a:latin typeface="Work Sans"/>
                <a:ea typeface="Work Sans"/>
                <a:cs typeface="Work Sans"/>
                <a:sym typeface="Work Sans"/>
              </a:rPr>
              <a:t>Use a strengths-based approach</a:t>
            </a:r>
            <a:endParaRPr sz="3000">
              <a:solidFill>
                <a:schemeClr val="dk1"/>
              </a:solidFill>
              <a:latin typeface="Work Sans"/>
              <a:ea typeface="Work Sans"/>
              <a:cs typeface="Work Sans"/>
              <a:sym typeface="Work Sans"/>
            </a:endParaRPr>
          </a:p>
          <a:p>
            <a:pPr indent="-419100" lvl="0" marL="457200" rtl="0" algn="l">
              <a:spcBef>
                <a:spcPts val="0"/>
              </a:spcBef>
              <a:spcAft>
                <a:spcPts val="0"/>
              </a:spcAft>
              <a:buClr>
                <a:schemeClr val="dk1"/>
              </a:buClr>
              <a:buSzPts val="3000"/>
              <a:buFont typeface="Work Sans"/>
              <a:buAutoNum type="arabicPeriod"/>
            </a:pPr>
            <a:r>
              <a:rPr lang="en-US" sz="3000">
                <a:solidFill>
                  <a:schemeClr val="dk1"/>
                </a:solidFill>
                <a:latin typeface="Work Sans"/>
                <a:ea typeface="Work Sans"/>
                <a:cs typeface="Work Sans"/>
                <a:sym typeface="Work Sans"/>
              </a:rPr>
              <a:t>Set healthy boundaries</a:t>
            </a:r>
            <a:endParaRPr sz="3000">
              <a:solidFill>
                <a:schemeClr val="dk1"/>
              </a:solidFill>
              <a:latin typeface="Work Sans"/>
              <a:ea typeface="Work Sans"/>
              <a:cs typeface="Work Sans"/>
              <a:sym typeface="Work Sans"/>
            </a:endParaRPr>
          </a:p>
          <a:p>
            <a:pPr indent="-419100" lvl="0" marL="457200" rtl="0" algn="l">
              <a:spcBef>
                <a:spcPts val="0"/>
              </a:spcBef>
              <a:spcAft>
                <a:spcPts val="0"/>
              </a:spcAft>
              <a:buClr>
                <a:schemeClr val="dk1"/>
              </a:buClr>
              <a:buSzPts val="3000"/>
              <a:buFont typeface="Work Sans"/>
              <a:buAutoNum type="arabicPeriod"/>
            </a:pPr>
            <a:r>
              <a:rPr lang="en-US" sz="3000">
                <a:solidFill>
                  <a:schemeClr val="dk1"/>
                </a:solidFill>
                <a:latin typeface="Work Sans"/>
                <a:ea typeface="Work Sans"/>
                <a:cs typeface="Work Sans"/>
                <a:sym typeface="Work Sans"/>
              </a:rPr>
              <a:t>Be trauma-informed</a:t>
            </a:r>
            <a:endParaRPr sz="3000">
              <a:solidFill>
                <a:schemeClr val="dk1"/>
              </a:solidFill>
              <a:latin typeface="Work Sans"/>
              <a:ea typeface="Work Sans"/>
              <a:cs typeface="Work Sans"/>
              <a:sym typeface="Work Sans"/>
            </a:endParaRPr>
          </a:p>
          <a:p>
            <a:pPr indent="-419100" lvl="0" marL="457200" rtl="0" algn="l">
              <a:spcBef>
                <a:spcPts val="0"/>
              </a:spcBef>
              <a:spcAft>
                <a:spcPts val="0"/>
              </a:spcAft>
              <a:buClr>
                <a:schemeClr val="dk1"/>
              </a:buClr>
              <a:buSzPts val="3000"/>
              <a:buFont typeface="Work Sans"/>
              <a:buAutoNum type="arabicPeriod"/>
            </a:pPr>
            <a:r>
              <a:rPr lang="en-US" sz="3000">
                <a:solidFill>
                  <a:schemeClr val="dk1"/>
                </a:solidFill>
                <a:latin typeface="Work Sans"/>
                <a:ea typeface="Work Sans"/>
                <a:cs typeface="Work Sans"/>
                <a:sym typeface="Work Sans"/>
              </a:rPr>
              <a:t>Practice cultural humility</a:t>
            </a:r>
            <a:endParaRPr sz="3000">
              <a:solidFill>
                <a:schemeClr val="dk1"/>
              </a:solidFill>
              <a:latin typeface="Work Sans"/>
              <a:ea typeface="Work Sans"/>
              <a:cs typeface="Work Sans"/>
              <a:sym typeface="Work Sans"/>
            </a:endParaRPr>
          </a:p>
        </p:txBody>
      </p:sp>
      <p:pic>
        <p:nvPicPr>
          <p:cNvPr id="410" name="Google Shape;410;p40"/>
          <p:cNvPicPr preferRelativeResize="0"/>
          <p:nvPr/>
        </p:nvPicPr>
        <p:blipFill>
          <a:blip r:embed="rId3">
            <a:alphaModFix/>
          </a:blip>
          <a:stretch>
            <a:fillRect/>
          </a:stretch>
        </p:blipFill>
        <p:spPr>
          <a:xfrm>
            <a:off x="0" y="0"/>
            <a:ext cx="1267676" cy="1262700"/>
          </a:xfrm>
          <a:prstGeom prst="rect">
            <a:avLst/>
          </a:prstGeom>
          <a:noFill/>
          <a:ln>
            <a:noFill/>
          </a:ln>
        </p:spPr>
      </p:pic>
      <p:cxnSp>
        <p:nvCxnSpPr>
          <p:cNvPr id="411" name="Google Shape;411;p40"/>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1"/>
          <p:cNvSpPr txBox="1"/>
          <p:nvPr/>
        </p:nvSpPr>
        <p:spPr>
          <a:xfrm>
            <a:off x="654000" y="1954425"/>
            <a:ext cx="7836000" cy="224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A53423"/>
                </a:solidFill>
                <a:latin typeface="Work Sans"/>
                <a:ea typeface="Work Sans"/>
                <a:cs typeface="Work Sans"/>
                <a:sym typeface="Work Sans"/>
              </a:rPr>
              <a:t>In relationship with a refugee, a volunteer will hold an immense amount of power based on the identities that they hold in U.S. society. </a:t>
            </a:r>
            <a:endParaRPr sz="2000">
              <a:solidFill>
                <a:srgbClr val="A53423"/>
              </a:solidFill>
              <a:latin typeface="Work Sans"/>
              <a:ea typeface="Work Sans"/>
              <a:cs typeface="Work Sans"/>
              <a:sym typeface="Work Sans"/>
            </a:endParaRPr>
          </a:p>
          <a:p>
            <a:pPr indent="0" lvl="0" marL="0" rtl="0" algn="l">
              <a:spcBef>
                <a:spcPts val="0"/>
              </a:spcBef>
              <a:spcAft>
                <a:spcPts val="0"/>
              </a:spcAft>
              <a:buNone/>
            </a:pPr>
            <a:r>
              <a:t/>
            </a:r>
            <a:endParaRPr sz="2000">
              <a:solidFill>
                <a:srgbClr val="A53423"/>
              </a:solidFill>
              <a:latin typeface="Work Sans"/>
              <a:ea typeface="Work Sans"/>
              <a:cs typeface="Work Sans"/>
              <a:sym typeface="Work Sans"/>
            </a:endParaRPr>
          </a:p>
          <a:p>
            <a:pPr indent="0" lvl="0" marL="0" rtl="0" algn="l">
              <a:spcBef>
                <a:spcPts val="0"/>
              </a:spcBef>
              <a:spcAft>
                <a:spcPts val="0"/>
              </a:spcAft>
              <a:buNone/>
            </a:pPr>
            <a:r>
              <a:rPr lang="en-US" sz="2000">
                <a:solidFill>
                  <a:srgbClr val="A53423"/>
                </a:solidFill>
                <a:latin typeface="Work Sans"/>
                <a:ea typeface="Work Sans"/>
                <a:cs typeface="Work Sans"/>
                <a:sym typeface="Work Sans"/>
              </a:rPr>
              <a:t>This power imbalance can cause discomfort, and if we’re not careful, can lead to saviorism. </a:t>
            </a:r>
            <a:endParaRPr sz="2000">
              <a:solidFill>
                <a:srgbClr val="A53423"/>
              </a:solidFill>
              <a:latin typeface="Work Sans"/>
              <a:ea typeface="Work Sans"/>
              <a:cs typeface="Work Sans"/>
              <a:sym typeface="Work Sans"/>
            </a:endParaRPr>
          </a:p>
          <a:p>
            <a:pPr indent="0" lvl="0" marL="0" rtl="0" algn="l">
              <a:spcBef>
                <a:spcPts val="0"/>
              </a:spcBef>
              <a:spcAft>
                <a:spcPts val="0"/>
              </a:spcAft>
              <a:buNone/>
            </a:pPr>
            <a:r>
              <a:t/>
            </a:r>
            <a:endParaRPr/>
          </a:p>
        </p:txBody>
      </p:sp>
      <p:sp>
        <p:nvSpPr>
          <p:cNvPr id="417" name="Google Shape;417;p41"/>
          <p:cNvSpPr txBox="1"/>
          <p:nvPr/>
        </p:nvSpPr>
        <p:spPr>
          <a:xfrm>
            <a:off x="1457325" y="250100"/>
            <a:ext cx="67884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A53423"/>
                </a:solidFill>
                <a:latin typeface="Work Sans"/>
                <a:ea typeface="Work Sans"/>
                <a:cs typeface="Work Sans"/>
                <a:sym typeface="Work Sans"/>
              </a:rPr>
              <a:t>#1: Recognize Your Privilege and Power</a:t>
            </a:r>
            <a:endParaRPr b="1" sz="3600">
              <a:solidFill>
                <a:srgbClr val="A53423"/>
              </a:solidFill>
              <a:latin typeface="Work Sans"/>
              <a:ea typeface="Work Sans"/>
              <a:cs typeface="Work Sans"/>
              <a:sym typeface="Work Sans"/>
            </a:endParaRPr>
          </a:p>
        </p:txBody>
      </p:sp>
      <p:pic>
        <p:nvPicPr>
          <p:cNvPr id="418" name="Google Shape;418;p41"/>
          <p:cNvPicPr preferRelativeResize="0"/>
          <p:nvPr/>
        </p:nvPicPr>
        <p:blipFill>
          <a:blip r:embed="rId3">
            <a:alphaModFix/>
          </a:blip>
          <a:stretch>
            <a:fillRect/>
          </a:stretch>
        </p:blipFill>
        <p:spPr>
          <a:xfrm>
            <a:off x="654000" y="4201723"/>
            <a:ext cx="5174149" cy="2242125"/>
          </a:xfrm>
          <a:prstGeom prst="rect">
            <a:avLst/>
          </a:prstGeom>
          <a:noFill/>
          <a:ln>
            <a:noFill/>
          </a:ln>
        </p:spPr>
      </p:pic>
      <p:sp>
        <p:nvSpPr>
          <p:cNvPr id="419" name="Google Shape;419;p41"/>
          <p:cNvSpPr/>
          <p:nvPr/>
        </p:nvSpPr>
        <p:spPr>
          <a:xfrm>
            <a:off x="6242250" y="3706725"/>
            <a:ext cx="2607900" cy="2451000"/>
          </a:xfrm>
          <a:prstGeom prst="wedgeEllipseCallout">
            <a:avLst>
              <a:gd fmla="val -40741" name="adj1"/>
              <a:gd fmla="val 5394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i="1" lang="en-US">
                <a:latin typeface="Work Sans"/>
                <a:ea typeface="Work Sans"/>
                <a:cs typeface="Work Sans"/>
                <a:sym typeface="Work Sans"/>
              </a:rPr>
              <a:t>“I hold so much privilege -shouldn’t I do as much as I can to fix their problems/ make their life easier?”</a:t>
            </a:r>
            <a:endParaRPr i="1">
              <a:latin typeface="Work Sans"/>
              <a:ea typeface="Work Sans"/>
              <a:cs typeface="Work Sans"/>
              <a:sym typeface="Work Sans"/>
            </a:endParaRPr>
          </a:p>
        </p:txBody>
      </p:sp>
      <p:pic>
        <p:nvPicPr>
          <p:cNvPr id="420" name="Google Shape;420;p41"/>
          <p:cNvPicPr preferRelativeResize="0"/>
          <p:nvPr/>
        </p:nvPicPr>
        <p:blipFill>
          <a:blip r:embed="rId4">
            <a:alphaModFix/>
          </a:blip>
          <a:stretch>
            <a:fillRect/>
          </a:stretch>
        </p:blipFill>
        <p:spPr>
          <a:xfrm>
            <a:off x="0" y="0"/>
            <a:ext cx="1267676" cy="1262700"/>
          </a:xfrm>
          <a:prstGeom prst="rect">
            <a:avLst/>
          </a:prstGeom>
          <a:noFill/>
          <a:ln>
            <a:noFill/>
          </a:ln>
        </p:spPr>
      </p:pic>
      <p:cxnSp>
        <p:nvCxnSpPr>
          <p:cNvPr id="421" name="Google Shape;421;p41"/>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5"/>
          <p:cNvSpPr txBox="1"/>
          <p:nvPr/>
        </p:nvSpPr>
        <p:spPr>
          <a:xfrm>
            <a:off x="0" y="861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What do we do?</a:t>
            </a:r>
            <a:endParaRPr b="1" i="0" sz="4400" u="none" cap="none" strike="noStrike">
              <a:solidFill>
                <a:srgbClr val="2A6274"/>
              </a:solidFill>
              <a:latin typeface="Work Sans"/>
              <a:ea typeface="Work Sans"/>
              <a:cs typeface="Work Sans"/>
              <a:sym typeface="Work Sans"/>
            </a:endParaRPr>
          </a:p>
        </p:txBody>
      </p:sp>
      <p:sp>
        <p:nvSpPr>
          <p:cNvPr id="106" name="Google Shape;106;p15"/>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 name="Google Shape;107;p15"/>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108" name="Google Shape;108;p15"/>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109" name="Google Shape;109;p15"/>
          <p:cNvSpPr txBox="1"/>
          <p:nvPr/>
        </p:nvSpPr>
        <p:spPr>
          <a:xfrm>
            <a:off x="458625" y="1614850"/>
            <a:ext cx="4092600" cy="15405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2300">
              <a:solidFill>
                <a:srgbClr val="2A6274"/>
              </a:solidFill>
              <a:latin typeface="Work Sans"/>
              <a:ea typeface="Work Sans"/>
              <a:cs typeface="Work Sans"/>
              <a:sym typeface="Work Sans"/>
            </a:endParaRPr>
          </a:p>
          <a:p>
            <a:pPr indent="0" lvl="0" marL="457200" rtl="0" algn="l">
              <a:lnSpc>
                <a:spcPct val="115000"/>
              </a:lnSpc>
              <a:spcBef>
                <a:spcPts val="0"/>
              </a:spcBef>
              <a:spcAft>
                <a:spcPts val="0"/>
              </a:spcAft>
              <a:buNone/>
            </a:pPr>
            <a:r>
              <a:t/>
            </a:r>
            <a:endParaRPr b="1" i="1">
              <a:solidFill>
                <a:srgbClr val="2A6274"/>
              </a:solidFill>
              <a:latin typeface="Work Sans"/>
              <a:ea typeface="Work Sans"/>
              <a:cs typeface="Work Sans"/>
              <a:sym typeface="Work Sans"/>
            </a:endParaRPr>
          </a:p>
          <a:p>
            <a:pPr indent="0" lvl="0" marL="0" rtl="0" algn="ctr">
              <a:lnSpc>
                <a:spcPct val="115000"/>
              </a:lnSpc>
              <a:spcBef>
                <a:spcPts val="0"/>
              </a:spcBef>
              <a:spcAft>
                <a:spcPts val="0"/>
              </a:spcAft>
              <a:buClr>
                <a:schemeClr val="dk1"/>
              </a:buClr>
              <a:buSzPts val="1100"/>
              <a:buFont typeface="Arial"/>
              <a:buNone/>
            </a:pPr>
            <a:r>
              <a:t/>
            </a:r>
            <a:endParaRPr b="1" i="1" sz="1800">
              <a:solidFill>
                <a:srgbClr val="9B382D"/>
              </a:solidFill>
              <a:latin typeface="Work Sans"/>
              <a:ea typeface="Work Sans"/>
              <a:cs typeface="Work Sans"/>
              <a:sym typeface="Work Sans"/>
            </a:endParaRPr>
          </a:p>
        </p:txBody>
      </p:sp>
      <p:pic>
        <p:nvPicPr>
          <p:cNvPr descr="Please take a minute to watch and share this video about the wonderful services provided by ECDC African Community Center of Denver.&#10;&#10;Mission: Helping Refugees and Immigrants rebuild safe, sustainable lives in Denver." id="110" name="Google Shape;110;p15" title="ECDC African Community Center of Denver">
            <a:hlinkClick r:id="rId4"/>
          </p:cNvPr>
          <p:cNvPicPr preferRelativeResize="0"/>
          <p:nvPr/>
        </p:nvPicPr>
        <p:blipFill>
          <a:blip r:embed="rId5">
            <a:alphaModFix/>
          </a:blip>
          <a:stretch>
            <a:fillRect/>
          </a:stretch>
        </p:blipFill>
        <p:spPr>
          <a:xfrm>
            <a:off x="1027953" y="1008025"/>
            <a:ext cx="6973046" cy="522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2"/>
          <p:cNvSpPr txBox="1"/>
          <p:nvPr/>
        </p:nvSpPr>
        <p:spPr>
          <a:xfrm>
            <a:off x="627825" y="2004275"/>
            <a:ext cx="81498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lt1"/>
              </a:buClr>
              <a:buSzPts val="750"/>
              <a:buFont typeface="Arial"/>
              <a:buNone/>
            </a:pPr>
            <a:r>
              <a:rPr b="1" lang="en-US" sz="2400">
                <a:solidFill>
                  <a:srgbClr val="A53423"/>
                </a:solidFill>
                <a:latin typeface="Work Sans"/>
                <a:ea typeface="Work Sans"/>
                <a:cs typeface="Work Sans"/>
                <a:sym typeface="Work Sans"/>
              </a:rPr>
              <a:t>Strengths- Based Approach</a:t>
            </a:r>
            <a:endParaRPr b="1" sz="2400">
              <a:solidFill>
                <a:srgbClr val="A53423"/>
              </a:solidFill>
              <a:latin typeface="Work Sans"/>
              <a:ea typeface="Work Sans"/>
              <a:cs typeface="Work Sans"/>
              <a:sym typeface="Work Sans"/>
            </a:endParaRPr>
          </a:p>
          <a:p>
            <a:pPr indent="0" lvl="0" marL="0" rtl="0" algn="l">
              <a:spcBef>
                <a:spcPts val="0"/>
              </a:spcBef>
              <a:spcAft>
                <a:spcPts val="0"/>
              </a:spcAft>
              <a:buNone/>
            </a:pPr>
            <a:r>
              <a:rPr lang="en-US" sz="2000">
                <a:solidFill>
                  <a:srgbClr val="A53423"/>
                </a:solidFill>
                <a:latin typeface="Work Sans"/>
                <a:ea typeface="Work Sans"/>
                <a:cs typeface="Work Sans"/>
                <a:sym typeface="Work Sans"/>
              </a:rPr>
              <a:t>A positive psychology perspective that emphasizes the capabilities and strengths of the individual.</a:t>
            </a:r>
            <a:endParaRPr sz="2000">
              <a:solidFill>
                <a:srgbClr val="A53423"/>
              </a:solidFill>
              <a:latin typeface="Work Sans"/>
              <a:ea typeface="Work Sans"/>
              <a:cs typeface="Work Sans"/>
              <a:sym typeface="Work Sans"/>
            </a:endParaRPr>
          </a:p>
          <a:p>
            <a:pPr indent="0" lvl="0" marL="0" rtl="0" algn="l">
              <a:spcBef>
                <a:spcPts val="0"/>
              </a:spcBef>
              <a:spcAft>
                <a:spcPts val="0"/>
              </a:spcAft>
              <a:buClr>
                <a:schemeClr val="lt1"/>
              </a:buClr>
              <a:buSzPts val="750"/>
              <a:buFont typeface="Arial"/>
              <a:buNone/>
            </a:pPr>
            <a:r>
              <a:t/>
            </a:r>
            <a:endParaRPr sz="2000">
              <a:solidFill>
                <a:srgbClr val="A53423"/>
              </a:solidFill>
              <a:latin typeface="Work Sans"/>
              <a:ea typeface="Work Sans"/>
              <a:cs typeface="Work Sans"/>
              <a:sym typeface="Work Sans"/>
            </a:endParaRPr>
          </a:p>
          <a:p>
            <a:pPr indent="-381000" lvl="0" marL="457200" rtl="0" algn="l">
              <a:spcBef>
                <a:spcPts val="0"/>
              </a:spcBef>
              <a:spcAft>
                <a:spcPts val="0"/>
              </a:spcAft>
              <a:buClr>
                <a:srgbClr val="A53423"/>
              </a:buClr>
              <a:buSzPts val="2400"/>
              <a:buFont typeface="Work Sans"/>
              <a:buChar char="●"/>
            </a:pPr>
            <a:r>
              <a:rPr lang="en-US" sz="2400">
                <a:solidFill>
                  <a:srgbClr val="A53423"/>
                </a:solidFill>
                <a:latin typeface="Work Sans"/>
                <a:ea typeface="Work Sans"/>
                <a:cs typeface="Work Sans"/>
                <a:sym typeface="Work Sans"/>
              </a:rPr>
              <a:t>Approaches the work with the knowledge that refugees are resilient, hard-working, motivated, and capable of great success.</a:t>
            </a:r>
            <a:endParaRPr sz="2400">
              <a:solidFill>
                <a:srgbClr val="A53423"/>
              </a:solidFill>
              <a:latin typeface="Work Sans"/>
              <a:ea typeface="Work Sans"/>
              <a:cs typeface="Work Sans"/>
              <a:sym typeface="Work Sans"/>
            </a:endParaRPr>
          </a:p>
          <a:p>
            <a:pPr indent="0" lvl="0" marL="0" rtl="0" algn="l">
              <a:spcBef>
                <a:spcPts val="0"/>
              </a:spcBef>
              <a:spcAft>
                <a:spcPts val="0"/>
              </a:spcAft>
              <a:buNone/>
            </a:pPr>
            <a:r>
              <a:t/>
            </a:r>
            <a:endParaRPr/>
          </a:p>
        </p:txBody>
      </p:sp>
      <p:sp>
        <p:nvSpPr>
          <p:cNvPr id="427" name="Google Shape;427;p42"/>
          <p:cNvSpPr txBox="1"/>
          <p:nvPr/>
        </p:nvSpPr>
        <p:spPr>
          <a:xfrm>
            <a:off x="748575" y="495025"/>
            <a:ext cx="75705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A53423"/>
                </a:solidFill>
                <a:latin typeface="Work Sans"/>
                <a:ea typeface="Work Sans"/>
                <a:cs typeface="Work Sans"/>
                <a:sym typeface="Work Sans"/>
              </a:rPr>
              <a:t>#2: Use a Strengths- Based Approach</a:t>
            </a:r>
            <a:endParaRPr b="1" sz="3600">
              <a:solidFill>
                <a:srgbClr val="A53423"/>
              </a:solidFill>
              <a:latin typeface="Work Sans"/>
              <a:ea typeface="Work Sans"/>
              <a:cs typeface="Work Sans"/>
              <a:sym typeface="Work Sans"/>
            </a:endParaRPr>
          </a:p>
        </p:txBody>
      </p:sp>
      <p:sp>
        <p:nvSpPr>
          <p:cNvPr id="428" name="Google Shape;428;p42"/>
          <p:cNvSpPr/>
          <p:nvPr/>
        </p:nvSpPr>
        <p:spPr>
          <a:xfrm>
            <a:off x="3845475" y="4926175"/>
            <a:ext cx="1714500" cy="115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Work Sans"/>
                <a:ea typeface="Work Sans"/>
                <a:cs typeface="Work Sans"/>
                <a:sym typeface="Work Sans"/>
              </a:rPr>
              <a:t>Empowerment</a:t>
            </a:r>
            <a:endParaRPr>
              <a:latin typeface="Work Sans"/>
              <a:ea typeface="Work Sans"/>
              <a:cs typeface="Work Sans"/>
              <a:sym typeface="Work Sans"/>
            </a:endParaRPr>
          </a:p>
        </p:txBody>
      </p:sp>
      <p:sp>
        <p:nvSpPr>
          <p:cNvPr id="429" name="Google Shape;429;p42"/>
          <p:cNvSpPr/>
          <p:nvPr/>
        </p:nvSpPr>
        <p:spPr>
          <a:xfrm>
            <a:off x="5916225" y="5294425"/>
            <a:ext cx="9537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2"/>
          <p:cNvSpPr/>
          <p:nvPr/>
        </p:nvSpPr>
        <p:spPr>
          <a:xfrm>
            <a:off x="7063125" y="4926175"/>
            <a:ext cx="1714500" cy="115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Work Sans"/>
                <a:ea typeface="Work Sans"/>
                <a:cs typeface="Work Sans"/>
                <a:sym typeface="Work Sans"/>
              </a:rPr>
              <a:t>Self- Sufficiency </a:t>
            </a:r>
            <a:endParaRPr>
              <a:latin typeface="Work Sans"/>
              <a:ea typeface="Work Sans"/>
              <a:cs typeface="Work Sans"/>
              <a:sym typeface="Work Sans"/>
            </a:endParaRPr>
          </a:p>
        </p:txBody>
      </p:sp>
      <p:sp>
        <p:nvSpPr>
          <p:cNvPr id="431" name="Google Shape;431;p42"/>
          <p:cNvSpPr/>
          <p:nvPr/>
        </p:nvSpPr>
        <p:spPr>
          <a:xfrm>
            <a:off x="627825" y="4926175"/>
            <a:ext cx="1714500" cy="115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Work Sans"/>
                <a:ea typeface="Work Sans"/>
                <a:cs typeface="Work Sans"/>
                <a:sym typeface="Work Sans"/>
              </a:rPr>
              <a:t>Building upon strengths</a:t>
            </a:r>
            <a:endParaRPr>
              <a:latin typeface="Work Sans"/>
              <a:ea typeface="Work Sans"/>
              <a:cs typeface="Work Sans"/>
              <a:sym typeface="Work Sans"/>
            </a:endParaRPr>
          </a:p>
        </p:txBody>
      </p:sp>
      <p:sp>
        <p:nvSpPr>
          <p:cNvPr id="432" name="Google Shape;432;p42"/>
          <p:cNvSpPr/>
          <p:nvPr/>
        </p:nvSpPr>
        <p:spPr>
          <a:xfrm>
            <a:off x="2617050" y="5294425"/>
            <a:ext cx="9537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 name="Google Shape;433;p42"/>
          <p:cNvPicPr preferRelativeResize="0"/>
          <p:nvPr/>
        </p:nvPicPr>
        <p:blipFill>
          <a:blip r:embed="rId3">
            <a:alphaModFix/>
          </a:blip>
          <a:stretch>
            <a:fillRect/>
          </a:stretch>
        </p:blipFill>
        <p:spPr>
          <a:xfrm>
            <a:off x="0" y="0"/>
            <a:ext cx="1267676" cy="1262700"/>
          </a:xfrm>
          <a:prstGeom prst="rect">
            <a:avLst/>
          </a:prstGeom>
          <a:noFill/>
          <a:ln>
            <a:noFill/>
          </a:ln>
        </p:spPr>
      </p:pic>
      <p:cxnSp>
        <p:nvCxnSpPr>
          <p:cNvPr id="434" name="Google Shape;434;p42"/>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3"/>
          <p:cNvSpPr txBox="1"/>
          <p:nvPr/>
        </p:nvSpPr>
        <p:spPr>
          <a:xfrm>
            <a:off x="627750" y="1243050"/>
            <a:ext cx="4155900" cy="224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A53423"/>
                </a:solidFill>
                <a:latin typeface="Work Sans"/>
                <a:ea typeface="Work Sans"/>
                <a:cs typeface="Work Sans"/>
                <a:sym typeface="Work Sans"/>
              </a:rPr>
              <a:t>Prior to starting your volunteer role, make sure you are ready to maintain clear boundaries.</a:t>
            </a:r>
            <a:endParaRPr sz="2000">
              <a:solidFill>
                <a:srgbClr val="A53423"/>
              </a:solidFill>
              <a:latin typeface="Work Sans"/>
              <a:ea typeface="Work Sans"/>
              <a:cs typeface="Work Sans"/>
              <a:sym typeface="Work Sans"/>
            </a:endParaRPr>
          </a:p>
          <a:p>
            <a:pPr indent="-355600" lvl="0" marL="457200" rtl="0" algn="l">
              <a:spcBef>
                <a:spcPts val="0"/>
              </a:spcBef>
              <a:spcAft>
                <a:spcPts val="0"/>
              </a:spcAft>
              <a:buClr>
                <a:srgbClr val="A53423"/>
              </a:buClr>
              <a:buSzPts val="2000"/>
              <a:buFont typeface="Work Sans"/>
              <a:buChar char="-"/>
            </a:pPr>
            <a:r>
              <a:rPr lang="en-US" sz="2000">
                <a:solidFill>
                  <a:srgbClr val="A53423"/>
                </a:solidFill>
                <a:latin typeface="Work Sans"/>
                <a:ea typeface="Work Sans"/>
                <a:cs typeface="Work Sans"/>
                <a:sym typeface="Work Sans"/>
              </a:rPr>
              <a:t>be realistic about commitment</a:t>
            </a:r>
            <a:endParaRPr sz="2000">
              <a:solidFill>
                <a:srgbClr val="A53423"/>
              </a:solidFill>
              <a:latin typeface="Work Sans"/>
              <a:ea typeface="Work Sans"/>
              <a:cs typeface="Work Sans"/>
              <a:sym typeface="Work Sans"/>
            </a:endParaRPr>
          </a:p>
          <a:p>
            <a:pPr indent="-355600" lvl="0" marL="457200" rtl="0" algn="l">
              <a:spcBef>
                <a:spcPts val="0"/>
              </a:spcBef>
              <a:spcAft>
                <a:spcPts val="0"/>
              </a:spcAft>
              <a:buClr>
                <a:srgbClr val="A53423"/>
              </a:buClr>
              <a:buSzPts val="2000"/>
              <a:buFont typeface="Work Sans"/>
              <a:buChar char="-"/>
            </a:pPr>
            <a:r>
              <a:rPr lang="en-US" sz="2000">
                <a:solidFill>
                  <a:srgbClr val="A53423"/>
                </a:solidFill>
                <a:latin typeface="Work Sans"/>
                <a:ea typeface="Work Sans"/>
                <a:cs typeface="Work Sans"/>
                <a:sym typeface="Work Sans"/>
              </a:rPr>
              <a:t>stick to role</a:t>
            </a:r>
            <a:endParaRPr sz="2000">
              <a:solidFill>
                <a:srgbClr val="A53423"/>
              </a:solidFill>
              <a:latin typeface="Work Sans"/>
              <a:ea typeface="Work Sans"/>
              <a:cs typeface="Work Sans"/>
              <a:sym typeface="Work Sans"/>
            </a:endParaRPr>
          </a:p>
          <a:p>
            <a:pPr indent="0" lvl="0" marL="0" rtl="0" algn="l">
              <a:spcBef>
                <a:spcPts val="0"/>
              </a:spcBef>
              <a:spcAft>
                <a:spcPts val="0"/>
              </a:spcAft>
              <a:buNone/>
            </a:pPr>
            <a:r>
              <a:t/>
            </a:r>
            <a:endParaRPr/>
          </a:p>
        </p:txBody>
      </p:sp>
      <p:sp>
        <p:nvSpPr>
          <p:cNvPr id="440" name="Google Shape;440;p43"/>
          <p:cNvSpPr txBox="1"/>
          <p:nvPr/>
        </p:nvSpPr>
        <p:spPr>
          <a:xfrm>
            <a:off x="748575" y="495025"/>
            <a:ext cx="7570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A53423"/>
                </a:solidFill>
                <a:latin typeface="Work Sans"/>
                <a:ea typeface="Work Sans"/>
                <a:cs typeface="Work Sans"/>
                <a:sym typeface="Work Sans"/>
              </a:rPr>
              <a:t>#3: Set Healthy Boundaries</a:t>
            </a:r>
            <a:endParaRPr b="1" sz="3600">
              <a:solidFill>
                <a:srgbClr val="A53423"/>
              </a:solidFill>
              <a:latin typeface="Work Sans"/>
              <a:ea typeface="Work Sans"/>
              <a:cs typeface="Work Sans"/>
              <a:sym typeface="Work Sans"/>
            </a:endParaRPr>
          </a:p>
        </p:txBody>
      </p:sp>
      <p:sp>
        <p:nvSpPr>
          <p:cNvPr id="441" name="Google Shape;441;p43"/>
          <p:cNvSpPr/>
          <p:nvPr/>
        </p:nvSpPr>
        <p:spPr>
          <a:xfrm>
            <a:off x="7103400" y="1140650"/>
            <a:ext cx="2040600" cy="1352400"/>
          </a:xfrm>
          <a:prstGeom prst="cloudCallout">
            <a:avLst>
              <a:gd fmla="val -20833" name="adj1"/>
              <a:gd fmla="val 62500" name="adj2"/>
            </a:avLst>
          </a:prstGeom>
          <a:solidFill>
            <a:srgbClr val="A5342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rgbClr val="E3E1C6"/>
                </a:solidFill>
                <a:latin typeface="Work Sans"/>
                <a:ea typeface="Work Sans"/>
                <a:cs typeface="Work Sans"/>
                <a:sym typeface="Work Sans"/>
              </a:rPr>
              <a:t>Time Commitment</a:t>
            </a:r>
            <a:endParaRPr b="1">
              <a:solidFill>
                <a:srgbClr val="E3E1C6"/>
              </a:solidFill>
              <a:latin typeface="Work Sans"/>
              <a:ea typeface="Work Sans"/>
              <a:cs typeface="Work Sans"/>
              <a:sym typeface="Work Sans"/>
            </a:endParaRPr>
          </a:p>
        </p:txBody>
      </p:sp>
      <p:sp>
        <p:nvSpPr>
          <p:cNvPr id="442" name="Google Shape;442;p43"/>
          <p:cNvSpPr/>
          <p:nvPr/>
        </p:nvSpPr>
        <p:spPr>
          <a:xfrm>
            <a:off x="308925" y="4355150"/>
            <a:ext cx="2040600" cy="1352400"/>
          </a:xfrm>
          <a:prstGeom prst="cloudCallout">
            <a:avLst>
              <a:gd fmla="val -20833" name="adj1"/>
              <a:gd fmla="val 62500" name="adj2"/>
            </a:avLst>
          </a:prstGeom>
          <a:solidFill>
            <a:srgbClr val="A5342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rgbClr val="E3E1C6"/>
                </a:solidFill>
                <a:latin typeface="Work Sans"/>
                <a:ea typeface="Work Sans"/>
                <a:cs typeface="Work Sans"/>
                <a:sym typeface="Work Sans"/>
              </a:rPr>
              <a:t>Transporting refugees in your car</a:t>
            </a:r>
            <a:endParaRPr b="1">
              <a:solidFill>
                <a:srgbClr val="E3E1C6"/>
              </a:solidFill>
              <a:latin typeface="Work Sans"/>
              <a:ea typeface="Work Sans"/>
              <a:cs typeface="Work Sans"/>
              <a:sym typeface="Work Sans"/>
            </a:endParaRPr>
          </a:p>
        </p:txBody>
      </p:sp>
      <p:pic>
        <p:nvPicPr>
          <p:cNvPr id="443" name="Google Shape;443;p43"/>
          <p:cNvPicPr preferRelativeResize="0"/>
          <p:nvPr/>
        </p:nvPicPr>
        <p:blipFill>
          <a:blip r:embed="rId3">
            <a:alphaModFix/>
          </a:blip>
          <a:stretch>
            <a:fillRect/>
          </a:stretch>
        </p:blipFill>
        <p:spPr>
          <a:xfrm>
            <a:off x="0" y="0"/>
            <a:ext cx="1267676" cy="1262700"/>
          </a:xfrm>
          <a:prstGeom prst="rect">
            <a:avLst/>
          </a:prstGeom>
          <a:noFill/>
          <a:ln>
            <a:noFill/>
          </a:ln>
        </p:spPr>
      </p:pic>
      <p:pic>
        <p:nvPicPr>
          <p:cNvPr id="444" name="Google Shape;444;p43"/>
          <p:cNvPicPr preferRelativeResize="0"/>
          <p:nvPr/>
        </p:nvPicPr>
        <p:blipFill>
          <a:blip r:embed="rId4">
            <a:alphaModFix/>
          </a:blip>
          <a:stretch>
            <a:fillRect/>
          </a:stretch>
        </p:blipFill>
        <p:spPr>
          <a:xfrm>
            <a:off x="2650850" y="3137675"/>
            <a:ext cx="6350850" cy="3339325"/>
          </a:xfrm>
          <a:prstGeom prst="rect">
            <a:avLst/>
          </a:prstGeom>
          <a:noFill/>
          <a:ln>
            <a:noFill/>
          </a:ln>
        </p:spPr>
      </p:pic>
      <p:sp>
        <p:nvSpPr>
          <p:cNvPr id="445" name="Google Shape;445;p43"/>
          <p:cNvSpPr/>
          <p:nvPr/>
        </p:nvSpPr>
        <p:spPr>
          <a:xfrm>
            <a:off x="4751150" y="1623900"/>
            <a:ext cx="2040600" cy="1352400"/>
          </a:xfrm>
          <a:prstGeom prst="cloudCallout">
            <a:avLst>
              <a:gd fmla="val -20833" name="adj1"/>
              <a:gd fmla="val 62500" name="adj2"/>
            </a:avLst>
          </a:prstGeom>
          <a:solidFill>
            <a:srgbClr val="A5342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rgbClr val="E3E1C6"/>
                </a:solidFill>
                <a:latin typeface="Work Sans"/>
                <a:ea typeface="Work Sans"/>
                <a:cs typeface="Work Sans"/>
                <a:sym typeface="Work Sans"/>
              </a:rPr>
              <a:t>Time of day</a:t>
            </a:r>
            <a:endParaRPr b="1">
              <a:solidFill>
                <a:srgbClr val="E3E1C6"/>
              </a:solidFill>
              <a:latin typeface="Work Sans"/>
              <a:ea typeface="Work Sans"/>
              <a:cs typeface="Work Sans"/>
              <a:sym typeface="Work Sans"/>
            </a:endParaRPr>
          </a:p>
        </p:txBody>
      </p:sp>
      <p:cxnSp>
        <p:nvCxnSpPr>
          <p:cNvPr id="446" name="Google Shape;446;p43"/>
          <p:cNvCxnSpPr/>
          <p:nvPr/>
        </p:nvCxnSpPr>
        <p:spPr>
          <a:xfrm flipH="1" rot="10800000">
            <a:off x="244925" y="6456525"/>
            <a:ext cx="8584800" cy="12300"/>
          </a:xfrm>
          <a:prstGeom prst="straightConnector1">
            <a:avLst/>
          </a:prstGeom>
          <a:noFill/>
          <a:ln cap="flat" cmpd="sng" w="76200">
            <a:solidFill>
              <a:srgbClr val="A53423"/>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0" name="Shape 450"/>
        <p:cNvGrpSpPr/>
        <p:nvPr/>
      </p:nvGrpSpPr>
      <p:grpSpPr>
        <a:xfrm>
          <a:off x="0" y="0"/>
          <a:ext cx="0" cy="0"/>
          <a:chOff x="0" y="0"/>
          <a:chExt cx="0" cy="0"/>
        </a:xfrm>
      </p:grpSpPr>
      <p:graphicFrame>
        <p:nvGraphicFramePr>
          <p:cNvPr id="451" name="Google Shape;451;p44"/>
          <p:cNvGraphicFramePr/>
          <p:nvPr/>
        </p:nvGraphicFramePr>
        <p:xfrm>
          <a:off x="892125" y="1134150"/>
          <a:ext cx="3000000" cy="3000000"/>
        </p:xfrm>
        <a:graphic>
          <a:graphicData uri="http://schemas.openxmlformats.org/drawingml/2006/table">
            <a:tbl>
              <a:tblPr>
                <a:noFill/>
                <a:tableStyleId>{54171ACA-9D87-4A60-A691-E497A85767C1}</a:tableStyleId>
              </a:tblPr>
              <a:tblGrid>
                <a:gridCol w="2895075"/>
                <a:gridCol w="4343925"/>
              </a:tblGrid>
              <a:tr h="381000">
                <a:tc>
                  <a:txBody>
                    <a:bodyPr/>
                    <a:lstStyle/>
                    <a:p>
                      <a:pPr indent="0" lvl="0" marL="0" rtl="0" algn="l">
                        <a:spcBef>
                          <a:spcPts val="0"/>
                        </a:spcBef>
                        <a:spcAft>
                          <a:spcPts val="0"/>
                        </a:spcAft>
                        <a:buNone/>
                      </a:pPr>
                      <a:r>
                        <a:rPr lang="en-US" sz="1800">
                          <a:solidFill>
                            <a:srgbClr val="E3E1C6"/>
                          </a:solidFill>
                          <a:latin typeface="Work Sans"/>
                          <a:ea typeface="Work Sans"/>
                          <a:cs typeface="Work Sans"/>
                          <a:sym typeface="Work Sans"/>
                        </a:rPr>
                        <a:t>Ex</a:t>
                      </a:r>
                      <a:endParaRPr sz="1800">
                        <a:solidFill>
                          <a:srgbClr val="E3E1C6"/>
                        </a:solidFill>
                        <a:latin typeface="Work Sans"/>
                        <a:ea typeface="Work Sans"/>
                        <a:cs typeface="Work Sans"/>
                        <a:sym typeface="Work Sans"/>
                      </a:endParaRPr>
                    </a:p>
                  </a:txBody>
                  <a:tcPr marT="91425" marB="91425" marR="91425" marL="91425"/>
                </a:tc>
                <a:tc>
                  <a:txBody>
                    <a:bodyPr/>
                    <a:lstStyle/>
                    <a:p>
                      <a:pPr indent="0" lvl="0" marL="0" rtl="0" algn="l">
                        <a:spcBef>
                          <a:spcPts val="0"/>
                        </a:spcBef>
                        <a:spcAft>
                          <a:spcPts val="0"/>
                        </a:spcAft>
                        <a:buNone/>
                      </a:pPr>
                      <a:r>
                        <a:rPr b="1" lang="en-US" sz="1800">
                          <a:solidFill>
                            <a:srgbClr val="A53423"/>
                          </a:solidFill>
                          <a:latin typeface="Work Sans"/>
                          <a:ea typeface="Work Sans"/>
                          <a:cs typeface="Work Sans"/>
                          <a:sym typeface="Work Sans"/>
                        </a:rPr>
                        <a:t>What does this sound like?</a:t>
                      </a:r>
                      <a:endParaRPr b="1" sz="1800">
                        <a:solidFill>
                          <a:srgbClr val="A53423"/>
                        </a:solidFill>
                        <a:latin typeface="Work Sans"/>
                        <a:ea typeface="Work Sans"/>
                        <a:cs typeface="Work Sans"/>
                        <a:sym typeface="Work Sans"/>
                      </a:endParaRPr>
                    </a:p>
                  </a:txBody>
                  <a:tcPr marT="91425" marB="91425" marR="91425" marL="91425"/>
                </a:tc>
              </a:tr>
              <a:tr h="381000">
                <a:tc>
                  <a:txBody>
                    <a:bodyPr/>
                    <a:lstStyle/>
                    <a:p>
                      <a:pPr indent="0" lvl="0" marL="0" rtl="0" algn="l">
                        <a:spcBef>
                          <a:spcPts val="0"/>
                        </a:spcBef>
                        <a:spcAft>
                          <a:spcPts val="0"/>
                        </a:spcAft>
                        <a:buNone/>
                      </a:pPr>
                      <a:r>
                        <a:rPr lang="en-US" sz="1800">
                          <a:solidFill>
                            <a:srgbClr val="A53423"/>
                          </a:solidFill>
                          <a:latin typeface="Work Sans"/>
                          <a:ea typeface="Work Sans"/>
                          <a:cs typeface="Work Sans"/>
                          <a:sym typeface="Work Sans"/>
                        </a:rPr>
                        <a:t>Time Commitment</a:t>
                      </a:r>
                      <a:endParaRPr>
                        <a:solidFill>
                          <a:srgbClr val="A53423"/>
                        </a:solidFill>
                      </a:endParaRPr>
                    </a:p>
                  </a:txBody>
                  <a:tcPr marT="91425" marB="91425" marR="91425" marL="91425"/>
                </a:tc>
                <a:tc>
                  <a:txBody>
                    <a:bodyPr/>
                    <a:lstStyle/>
                    <a:p>
                      <a:pPr indent="0" lvl="0" marL="0" rtl="0" algn="l">
                        <a:spcBef>
                          <a:spcPts val="0"/>
                        </a:spcBef>
                        <a:spcAft>
                          <a:spcPts val="0"/>
                        </a:spcAft>
                        <a:buNone/>
                      </a:pPr>
                      <a:r>
                        <a:rPr lang="en-US" sz="1600">
                          <a:solidFill>
                            <a:srgbClr val="A53423"/>
                          </a:solidFill>
                          <a:latin typeface="Work Sans"/>
                          <a:ea typeface="Work Sans"/>
                          <a:cs typeface="Work Sans"/>
                          <a:sym typeface="Work Sans"/>
                        </a:rPr>
                        <a:t>“I’m really excited to work with you! Just so you know, I am available to meet-up once per week. I am working a full-time job and I also have my family at home.”</a:t>
                      </a:r>
                      <a:endParaRPr sz="1600">
                        <a:solidFill>
                          <a:srgbClr val="A53423"/>
                        </a:solidFill>
                        <a:latin typeface="Work Sans"/>
                        <a:ea typeface="Work Sans"/>
                        <a:cs typeface="Work Sans"/>
                        <a:sym typeface="Work Sans"/>
                      </a:endParaRPr>
                    </a:p>
                  </a:txBody>
                  <a:tcPr marT="91425" marB="91425" marR="91425" marL="91425"/>
                </a:tc>
              </a:tr>
              <a:tr h="381000">
                <a:tc>
                  <a:txBody>
                    <a:bodyPr/>
                    <a:lstStyle/>
                    <a:p>
                      <a:pPr indent="0" lvl="0" marL="0" rtl="0" algn="l">
                        <a:spcBef>
                          <a:spcPts val="0"/>
                        </a:spcBef>
                        <a:spcAft>
                          <a:spcPts val="0"/>
                        </a:spcAft>
                        <a:buNone/>
                      </a:pPr>
                      <a:r>
                        <a:rPr lang="en-US" sz="1800">
                          <a:solidFill>
                            <a:srgbClr val="A53423"/>
                          </a:solidFill>
                          <a:latin typeface="Work Sans"/>
                          <a:ea typeface="Work Sans"/>
                          <a:cs typeface="Work Sans"/>
                          <a:sym typeface="Work Sans"/>
                        </a:rPr>
                        <a:t>Time of Day</a:t>
                      </a:r>
                      <a:endParaRPr sz="1800">
                        <a:solidFill>
                          <a:srgbClr val="A53423"/>
                        </a:solidFill>
                        <a:latin typeface="Work Sans"/>
                        <a:ea typeface="Work Sans"/>
                        <a:cs typeface="Work Sans"/>
                        <a:sym typeface="Work Sans"/>
                      </a:endParaRPr>
                    </a:p>
                  </a:txBody>
                  <a:tcPr marT="91425" marB="91425" marR="91425" marL="91425"/>
                </a:tc>
                <a:tc>
                  <a:txBody>
                    <a:bodyPr/>
                    <a:lstStyle/>
                    <a:p>
                      <a:pPr indent="0" lvl="0" marL="0" rtl="0" algn="l">
                        <a:spcBef>
                          <a:spcPts val="0"/>
                        </a:spcBef>
                        <a:spcAft>
                          <a:spcPts val="0"/>
                        </a:spcAft>
                        <a:buNone/>
                      </a:pPr>
                      <a:r>
                        <a:rPr lang="en-US" sz="1600">
                          <a:solidFill>
                            <a:srgbClr val="A53423"/>
                          </a:solidFill>
                          <a:latin typeface="Work Sans"/>
                          <a:ea typeface="Work Sans"/>
                          <a:cs typeface="Work Sans"/>
                          <a:sym typeface="Work Sans"/>
                        </a:rPr>
                        <a:t>“I have set aside Thursday evenings for our meetings- does it work for you to meet every Thursday at 6p.m.?</a:t>
                      </a:r>
                      <a:endParaRPr/>
                    </a:p>
                  </a:txBody>
                  <a:tcPr marT="91425" marB="91425" marR="91425" marL="91425"/>
                </a:tc>
              </a:tr>
              <a:tr h="381000">
                <a:tc>
                  <a:txBody>
                    <a:bodyPr/>
                    <a:lstStyle/>
                    <a:p>
                      <a:pPr indent="0" lvl="0" marL="0" rtl="0" algn="l">
                        <a:spcBef>
                          <a:spcPts val="0"/>
                        </a:spcBef>
                        <a:spcAft>
                          <a:spcPts val="0"/>
                        </a:spcAft>
                        <a:buNone/>
                      </a:pPr>
                      <a:r>
                        <a:rPr lang="en-US" sz="1800">
                          <a:solidFill>
                            <a:srgbClr val="A53423"/>
                          </a:solidFill>
                          <a:latin typeface="Work Sans"/>
                          <a:ea typeface="Work Sans"/>
                          <a:cs typeface="Work Sans"/>
                          <a:sym typeface="Work Sans"/>
                        </a:rPr>
                        <a:t>Transportation</a:t>
                      </a:r>
                      <a:endParaRPr sz="1800">
                        <a:solidFill>
                          <a:srgbClr val="A53423"/>
                        </a:solidFill>
                        <a:latin typeface="Work Sans"/>
                        <a:ea typeface="Work Sans"/>
                        <a:cs typeface="Work Sans"/>
                        <a:sym typeface="Work Sans"/>
                      </a:endParaRPr>
                    </a:p>
                  </a:txBody>
                  <a:tcPr marT="91425" marB="91425" marR="91425" marL="91425"/>
                </a:tc>
                <a:tc>
                  <a:txBody>
                    <a:bodyPr/>
                    <a:lstStyle/>
                    <a:p>
                      <a:pPr indent="0" lvl="0" marL="0" rtl="0" algn="l">
                        <a:spcBef>
                          <a:spcPts val="0"/>
                        </a:spcBef>
                        <a:spcAft>
                          <a:spcPts val="0"/>
                        </a:spcAft>
                        <a:buNone/>
                      </a:pPr>
                      <a:r>
                        <a:rPr lang="en-US" sz="1600">
                          <a:solidFill>
                            <a:srgbClr val="A53423"/>
                          </a:solidFill>
                          <a:latin typeface="Work Sans"/>
                          <a:ea typeface="Work Sans"/>
                          <a:cs typeface="Work Sans"/>
                          <a:sym typeface="Work Sans"/>
                        </a:rPr>
                        <a:t>“I’m not comfortable driving other people in my car, but I can help you look up a bus route on Google Maps.”</a:t>
                      </a:r>
                      <a:endParaRPr/>
                    </a:p>
                  </a:txBody>
                  <a:tcPr marT="91425" marB="91425" marR="91425" marL="91425"/>
                </a:tc>
              </a:tr>
              <a:tr h="381000">
                <a:tc>
                  <a:txBody>
                    <a:bodyPr/>
                    <a:lstStyle/>
                    <a:p>
                      <a:pPr indent="0" lvl="0" marL="0" rtl="0" algn="l">
                        <a:spcBef>
                          <a:spcPts val="0"/>
                        </a:spcBef>
                        <a:spcAft>
                          <a:spcPts val="0"/>
                        </a:spcAft>
                        <a:buNone/>
                      </a:pPr>
                      <a:r>
                        <a:rPr lang="en-US" sz="1800">
                          <a:solidFill>
                            <a:srgbClr val="A53423"/>
                          </a:solidFill>
                          <a:latin typeface="Work Sans"/>
                          <a:ea typeface="Work Sans"/>
                          <a:cs typeface="Work Sans"/>
                          <a:sym typeface="Work Sans"/>
                        </a:rPr>
                        <a:t>Answering phone calls or texts</a:t>
                      </a:r>
                      <a:endParaRPr sz="1800">
                        <a:solidFill>
                          <a:srgbClr val="A53423"/>
                        </a:solidFill>
                        <a:latin typeface="Work Sans"/>
                        <a:ea typeface="Work Sans"/>
                        <a:cs typeface="Work Sans"/>
                        <a:sym typeface="Work Sans"/>
                      </a:endParaRPr>
                    </a:p>
                  </a:txBody>
                  <a:tcPr marT="91425" marB="91425" marR="91425" marL="91425"/>
                </a:tc>
                <a:tc>
                  <a:txBody>
                    <a:bodyPr/>
                    <a:lstStyle/>
                    <a:p>
                      <a:pPr indent="0" lvl="0" marL="0" rtl="0" algn="l">
                        <a:spcBef>
                          <a:spcPts val="0"/>
                        </a:spcBef>
                        <a:spcAft>
                          <a:spcPts val="0"/>
                        </a:spcAft>
                        <a:buNone/>
                      </a:pPr>
                      <a:r>
                        <a:rPr lang="en-US" sz="1600">
                          <a:solidFill>
                            <a:srgbClr val="A53423"/>
                          </a:solidFill>
                          <a:latin typeface="Work Sans"/>
                          <a:ea typeface="Work Sans"/>
                          <a:cs typeface="Work Sans"/>
                          <a:sym typeface="Work Sans"/>
                        </a:rPr>
                        <a:t>“Since I work full-time from 9-5 on weekdays, I may not be able to answer your calls or messages during the day. I will reply back to you when I can- but if it is something more urgent, you should call ACC.”</a:t>
                      </a:r>
                      <a:endParaRPr sz="1600">
                        <a:solidFill>
                          <a:srgbClr val="A53423"/>
                        </a:solidFill>
                        <a:latin typeface="Work Sans"/>
                        <a:ea typeface="Work Sans"/>
                        <a:cs typeface="Work Sans"/>
                        <a:sym typeface="Work Sans"/>
                      </a:endParaRPr>
                    </a:p>
                  </a:txBody>
                  <a:tcPr marT="91425" marB="91425" marR="91425" marL="91425"/>
                </a:tc>
              </a:tr>
            </a:tbl>
          </a:graphicData>
        </a:graphic>
      </p:graphicFrame>
      <p:sp>
        <p:nvSpPr>
          <p:cNvPr id="452" name="Google Shape;452;p44"/>
          <p:cNvSpPr txBox="1"/>
          <p:nvPr/>
        </p:nvSpPr>
        <p:spPr>
          <a:xfrm>
            <a:off x="1376350" y="308100"/>
            <a:ext cx="6954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rgbClr val="A53423"/>
                </a:solidFill>
                <a:latin typeface="Work Sans"/>
                <a:ea typeface="Work Sans"/>
                <a:cs typeface="Work Sans"/>
                <a:sym typeface="Work Sans"/>
              </a:rPr>
              <a:t>Let’s Practice- Setting Boundaries</a:t>
            </a:r>
            <a:endParaRPr b="1" sz="3100">
              <a:solidFill>
                <a:srgbClr val="A53423"/>
              </a:solidFill>
              <a:latin typeface="Work Sans"/>
              <a:ea typeface="Work Sans"/>
              <a:cs typeface="Work Sans"/>
              <a:sym typeface="Work Sans"/>
            </a:endParaRPr>
          </a:p>
        </p:txBody>
      </p:sp>
      <p:pic>
        <p:nvPicPr>
          <p:cNvPr id="453" name="Google Shape;453;p44"/>
          <p:cNvPicPr preferRelativeResize="0"/>
          <p:nvPr/>
        </p:nvPicPr>
        <p:blipFill>
          <a:blip r:embed="rId3">
            <a:alphaModFix/>
          </a:blip>
          <a:stretch>
            <a:fillRect/>
          </a:stretch>
        </p:blipFill>
        <p:spPr>
          <a:xfrm>
            <a:off x="0" y="0"/>
            <a:ext cx="1267676" cy="1262700"/>
          </a:xfrm>
          <a:prstGeom prst="rect">
            <a:avLst/>
          </a:prstGeom>
          <a:noFill/>
          <a:ln>
            <a:noFill/>
          </a:ln>
        </p:spPr>
      </p:pic>
      <p:cxnSp>
        <p:nvCxnSpPr>
          <p:cNvPr id="454" name="Google Shape;454;p44"/>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5"/>
          <p:cNvSpPr txBox="1"/>
          <p:nvPr/>
        </p:nvSpPr>
        <p:spPr>
          <a:xfrm>
            <a:off x="786750" y="362225"/>
            <a:ext cx="7570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A53423"/>
                </a:solidFill>
                <a:latin typeface="Work Sans"/>
                <a:ea typeface="Work Sans"/>
                <a:cs typeface="Work Sans"/>
                <a:sym typeface="Work Sans"/>
              </a:rPr>
              <a:t>#4: Be Trauma- Informed</a:t>
            </a:r>
            <a:endParaRPr b="1" sz="3600">
              <a:solidFill>
                <a:srgbClr val="A53423"/>
              </a:solidFill>
              <a:latin typeface="Work Sans"/>
              <a:ea typeface="Work Sans"/>
              <a:cs typeface="Work Sans"/>
              <a:sym typeface="Work Sans"/>
            </a:endParaRPr>
          </a:p>
        </p:txBody>
      </p:sp>
      <p:pic>
        <p:nvPicPr>
          <p:cNvPr id="460" name="Google Shape;460;p45"/>
          <p:cNvPicPr preferRelativeResize="0"/>
          <p:nvPr/>
        </p:nvPicPr>
        <p:blipFill>
          <a:blip r:embed="rId3">
            <a:alphaModFix/>
          </a:blip>
          <a:stretch>
            <a:fillRect/>
          </a:stretch>
        </p:blipFill>
        <p:spPr>
          <a:xfrm>
            <a:off x="719875" y="1246000"/>
            <a:ext cx="7905750" cy="5114925"/>
          </a:xfrm>
          <a:prstGeom prst="rect">
            <a:avLst/>
          </a:prstGeom>
          <a:noFill/>
          <a:ln>
            <a:noFill/>
          </a:ln>
        </p:spPr>
      </p:pic>
      <p:pic>
        <p:nvPicPr>
          <p:cNvPr id="461" name="Google Shape;461;p45"/>
          <p:cNvPicPr preferRelativeResize="0"/>
          <p:nvPr/>
        </p:nvPicPr>
        <p:blipFill>
          <a:blip r:embed="rId4">
            <a:alphaModFix/>
          </a:blip>
          <a:stretch>
            <a:fillRect/>
          </a:stretch>
        </p:blipFill>
        <p:spPr>
          <a:xfrm>
            <a:off x="0" y="0"/>
            <a:ext cx="1267676" cy="1262700"/>
          </a:xfrm>
          <a:prstGeom prst="rect">
            <a:avLst/>
          </a:prstGeom>
          <a:noFill/>
          <a:ln>
            <a:noFill/>
          </a:ln>
        </p:spPr>
      </p:pic>
      <p:cxnSp>
        <p:nvCxnSpPr>
          <p:cNvPr id="462" name="Google Shape;462;p45"/>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6"/>
          <p:cNvSpPr txBox="1"/>
          <p:nvPr/>
        </p:nvSpPr>
        <p:spPr>
          <a:xfrm>
            <a:off x="1140275" y="154025"/>
            <a:ext cx="73467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A53423"/>
                </a:solidFill>
                <a:latin typeface="Work Sans"/>
                <a:ea typeface="Work Sans"/>
                <a:cs typeface="Work Sans"/>
                <a:sym typeface="Work Sans"/>
              </a:rPr>
              <a:t>How to create a trauma-informed environment</a:t>
            </a:r>
            <a:endParaRPr b="1" sz="3600">
              <a:solidFill>
                <a:srgbClr val="A53423"/>
              </a:solidFill>
              <a:latin typeface="Work Sans"/>
              <a:ea typeface="Work Sans"/>
              <a:cs typeface="Work Sans"/>
              <a:sym typeface="Work Sans"/>
            </a:endParaRPr>
          </a:p>
        </p:txBody>
      </p:sp>
      <p:pic>
        <p:nvPicPr>
          <p:cNvPr id="468" name="Google Shape;468;p46"/>
          <p:cNvPicPr preferRelativeResize="0"/>
          <p:nvPr/>
        </p:nvPicPr>
        <p:blipFill>
          <a:blip r:embed="rId3">
            <a:alphaModFix/>
          </a:blip>
          <a:stretch>
            <a:fillRect/>
          </a:stretch>
        </p:blipFill>
        <p:spPr>
          <a:xfrm>
            <a:off x="619125" y="1735200"/>
            <a:ext cx="7905750" cy="3943350"/>
          </a:xfrm>
          <a:prstGeom prst="rect">
            <a:avLst/>
          </a:prstGeom>
          <a:noFill/>
          <a:ln>
            <a:noFill/>
          </a:ln>
        </p:spPr>
      </p:pic>
      <p:pic>
        <p:nvPicPr>
          <p:cNvPr id="469" name="Google Shape;469;p46"/>
          <p:cNvPicPr preferRelativeResize="0"/>
          <p:nvPr/>
        </p:nvPicPr>
        <p:blipFill>
          <a:blip r:embed="rId4">
            <a:alphaModFix/>
          </a:blip>
          <a:stretch>
            <a:fillRect/>
          </a:stretch>
        </p:blipFill>
        <p:spPr>
          <a:xfrm>
            <a:off x="0" y="0"/>
            <a:ext cx="1267676" cy="1262700"/>
          </a:xfrm>
          <a:prstGeom prst="rect">
            <a:avLst/>
          </a:prstGeom>
          <a:noFill/>
          <a:ln>
            <a:noFill/>
          </a:ln>
        </p:spPr>
      </p:pic>
      <p:cxnSp>
        <p:nvCxnSpPr>
          <p:cNvPr id="470" name="Google Shape;470;p46"/>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7"/>
          <p:cNvSpPr txBox="1"/>
          <p:nvPr/>
        </p:nvSpPr>
        <p:spPr>
          <a:xfrm>
            <a:off x="1420500" y="261900"/>
            <a:ext cx="7723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rgbClr val="A53423"/>
                </a:solidFill>
                <a:latin typeface="Work Sans"/>
                <a:ea typeface="Work Sans"/>
                <a:cs typeface="Work Sans"/>
                <a:sym typeface="Work Sans"/>
              </a:rPr>
              <a:t>#5: Practice Cultural Humility</a:t>
            </a:r>
            <a:endParaRPr b="1" sz="3600">
              <a:solidFill>
                <a:srgbClr val="A53423"/>
              </a:solidFill>
              <a:latin typeface="Work Sans"/>
              <a:ea typeface="Work Sans"/>
              <a:cs typeface="Work Sans"/>
              <a:sym typeface="Work Sans"/>
            </a:endParaRPr>
          </a:p>
        </p:txBody>
      </p:sp>
      <p:pic>
        <p:nvPicPr>
          <p:cNvPr id="476" name="Google Shape;476;p47"/>
          <p:cNvPicPr preferRelativeResize="0"/>
          <p:nvPr/>
        </p:nvPicPr>
        <p:blipFill>
          <a:blip r:embed="rId3">
            <a:alphaModFix/>
          </a:blip>
          <a:stretch>
            <a:fillRect/>
          </a:stretch>
        </p:blipFill>
        <p:spPr>
          <a:xfrm>
            <a:off x="1167325" y="2419350"/>
            <a:ext cx="6809350" cy="4049375"/>
          </a:xfrm>
          <a:prstGeom prst="rect">
            <a:avLst/>
          </a:prstGeom>
          <a:noFill/>
          <a:ln>
            <a:noFill/>
          </a:ln>
        </p:spPr>
      </p:pic>
      <p:sp>
        <p:nvSpPr>
          <p:cNvPr id="477" name="Google Shape;477;p47"/>
          <p:cNvSpPr txBox="1"/>
          <p:nvPr/>
        </p:nvSpPr>
        <p:spPr>
          <a:xfrm>
            <a:off x="1094700" y="1207863"/>
            <a:ext cx="6954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A53423"/>
                </a:solidFill>
                <a:latin typeface="Work Sans"/>
                <a:ea typeface="Work Sans"/>
                <a:cs typeface="Work Sans"/>
                <a:sym typeface="Work Sans"/>
              </a:rPr>
              <a:t>Cultural Humility is a term that was first used in the healthcare field and was later adapted for social work and other fields. It encourages personal reflection and growth around culture.</a:t>
            </a:r>
            <a:endParaRPr sz="1800">
              <a:solidFill>
                <a:srgbClr val="A53423"/>
              </a:solidFill>
              <a:latin typeface="Work Sans"/>
              <a:ea typeface="Work Sans"/>
              <a:cs typeface="Work Sans"/>
              <a:sym typeface="Work Sans"/>
            </a:endParaRPr>
          </a:p>
        </p:txBody>
      </p:sp>
      <p:pic>
        <p:nvPicPr>
          <p:cNvPr id="478" name="Google Shape;478;p47"/>
          <p:cNvPicPr preferRelativeResize="0"/>
          <p:nvPr/>
        </p:nvPicPr>
        <p:blipFill>
          <a:blip r:embed="rId4">
            <a:alphaModFix/>
          </a:blip>
          <a:stretch>
            <a:fillRect/>
          </a:stretch>
        </p:blipFill>
        <p:spPr>
          <a:xfrm>
            <a:off x="0" y="0"/>
            <a:ext cx="1267676" cy="1262700"/>
          </a:xfrm>
          <a:prstGeom prst="rect">
            <a:avLst/>
          </a:prstGeom>
          <a:noFill/>
          <a:ln>
            <a:noFill/>
          </a:ln>
        </p:spPr>
      </p:pic>
      <p:cxnSp>
        <p:nvCxnSpPr>
          <p:cNvPr id="479" name="Google Shape;479;p47"/>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8"/>
          <p:cNvSpPr txBox="1"/>
          <p:nvPr/>
        </p:nvSpPr>
        <p:spPr>
          <a:xfrm>
            <a:off x="1420500" y="261900"/>
            <a:ext cx="7723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rgbClr val="A53423"/>
                </a:solidFill>
                <a:latin typeface="Work Sans"/>
                <a:ea typeface="Work Sans"/>
                <a:cs typeface="Work Sans"/>
                <a:sym typeface="Work Sans"/>
              </a:rPr>
              <a:t>#5: Practice Cultural Humility</a:t>
            </a:r>
            <a:endParaRPr b="1" sz="3600">
              <a:solidFill>
                <a:srgbClr val="A53423"/>
              </a:solidFill>
              <a:latin typeface="Work Sans"/>
              <a:ea typeface="Work Sans"/>
              <a:cs typeface="Work Sans"/>
              <a:sym typeface="Work Sans"/>
            </a:endParaRPr>
          </a:p>
        </p:txBody>
      </p:sp>
      <p:pic>
        <p:nvPicPr>
          <p:cNvPr id="485" name="Google Shape;485;p48"/>
          <p:cNvPicPr preferRelativeResize="0"/>
          <p:nvPr/>
        </p:nvPicPr>
        <p:blipFill>
          <a:blip r:embed="rId3">
            <a:alphaModFix/>
          </a:blip>
          <a:stretch>
            <a:fillRect/>
          </a:stretch>
        </p:blipFill>
        <p:spPr>
          <a:xfrm>
            <a:off x="0" y="0"/>
            <a:ext cx="1267676" cy="1262700"/>
          </a:xfrm>
          <a:prstGeom prst="rect">
            <a:avLst/>
          </a:prstGeom>
          <a:noFill/>
          <a:ln>
            <a:noFill/>
          </a:ln>
        </p:spPr>
      </p:pic>
      <p:cxnSp>
        <p:nvCxnSpPr>
          <p:cNvPr id="486" name="Google Shape;486;p48"/>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pic>
        <p:nvPicPr>
          <p:cNvPr id="487" name="Google Shape;487;p48"/>
          <p:cNvPicPr preferRelativeResize="0"/>
          <p:nvPr/>
        </p:nvPicPr>
        <p:blipFill>
          <a:blip r:embed="rId4">
            <a:alphaModFix/>
          </a:blip>
          <a:stretch>
            <a:fillRect/>
          </a:stretch>
        </p:blipFill>
        <p:spPr>
          <a:xfrm>
            <a:off x="512075" y="2376650"/>
            <a:ext cx="4253225" cy="2384600"/>
          </a:xfrm>
          <a:prstGeom prst="rect">
            <a:avLst/>
          </a:prstGeom>
          <a:noFill/>
          <a:ln>
            <a:noFill/>
          </a:ln>
        </p:spPr>
      </p:pic>
      <p:pic>
        <p:nvPicPr>
          <p:cNvPr id="488" name="Google Shape;488;p48"/>
          <p:cNvPicPr preferRelativeResize="0"/>
          <p:nvPr/>
        </p:nvPicPr>
        <p:blipFill>
          <a:blip r:embed="rId5">
            <a:alphaModFix/>
          </a:blip>
          <a:stretch>
            <a:fillRect/>
          </a:stretch>
        </p:blipFill>
        <p:spPr>
          <a:xfrm>
            <a:off x="4993900" y="1153200"/>
            <a:ext cx="3997700" cy="45302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9"/>
          <p:cNvSpPr txBox="1"/>
          <p:nvPr>
            <p:ph type="title"/>
          </p:nvPr>
        </p:nvSpPr>
        <p:spPr>
          <a:xfrm>
            <a:off x="1134575" y="554400"/>
            <a:ext cx="4399200" cy="7635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200"/>
              </a:spcAft>
              <a:buClr>
                <a:schemeClr val="dk1"/>
              </a:buClr>
              <a:buSzPts val="1100"/>
              <a:buFont typeface="Arial"/>
              <a:buNone/>
            </a:pPr>
            <a:r>
              <a:rPr b="1" lang="en-US" sz="3600">
                <a:solidFill>
                  <a:srgbClr val="9B382D"/>
                </a:solidFill>
                <a:latin typeface="Arial"/>
                <a:ea typeface="Arial"/>
                <a:cs typeface="Arial"/>
                <a:sym typeface="Arial"/>
              </a:rPr>
              <a:t>Let’s say…</a:t>
            </a:r>
            <a:endParaRPr b="1" sz="3400">
              <a:solidFill>
                <a:srgbClr val="9B382D"/>
              </a:solidFill>
              <a:latin typeface="Work Sans"/>
              <a:ea typeface="Work Sans"/>
              <a:cs typeface="Work Sans"/>
              <a:sym typeface="Work Sans"/>
            </a:endParaRPr>
          </a:p>
        </p:txBody>
      </p:sp>
      <p:sp>
        <p:nvSpPr>
          <p:cNvPr id="494" name="Google Shape;494;p49"/>
          <p:cNvSpPr txBox="1"/>
          <p:nvPr>
            <p:ph idx="1" type="body"/>
          </p:nvPr>
        </p:nvSpPr>
        <p:spPr>
          <a:xfrm>
            <a:off x="997775" y="1066150"/>
            <a:ext cx="7758300" cy="52299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100"/>
              <a:buNone/>
            </a:pPr>
            <a:r>
              <a:t/>
            </a:r>
            <a:endParaRPr sz="1600">
              <a:solidFill>
                <a:srgbClr val="222222"/>
              </a:solidFill>
              <a:latin typeface="Work Sans"/>
              <a:ea typeface="Work Sans"/>
              <a:cs typeface="Work Sans"/>
              <a:sym typeface="Work Sans"/>
            </a:endParaRPr>
          </a:p>
          <a:p>
            <a:pPr indent="0" lvl="0" marL="0" rtl="0" algn="l">
              <a:lnSpc>
                <a:spcPct val="115000"/>
              </a:lnSpc>
              <a:spcBef>
                <a:spcPts val="0"/>
              </a:spcBef>
              <a:spcAft>
                <a:spcPts val="0"/>
              </a:spcAft>
              <a:buSzPts val="1100"/>
              <a:buNone/>
            </a:pPr>
            <a:r>
              <a:t/>
            </a:r>
            <a:endParaRPr sz="1600">
              <a:solidFill>
                <a:srgbClr val="222222"/>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lang="en-US" sz="2400">
                <a:latin typeface="Arial"/>
                <a:ea typeface="Arial"/>
                <a:cs typeface="Arial"/>
                <a:sym typeface="Arial"/>
              </a:rPr>
              <a:t>You arrive at your new friends’ home and see that their 3 year old is out front of the apartment building with a few other kids who are maybe 7 or younger, and no adult.  One day your friend tells you she fell asleep at the same time her 3 year old did, but she awoke to a knock on the door and the maintenance man had brought her daughter back because he found her wandering around the parking lot.  What do you do?</a:t>
            </a:r>
            <a:endParaRPr sz="1900">
              <a:solidFill>
                <a:srgbClr val="222222"/>
              </a:solidFill>
              <a:latin typeface="Work Sans"/>
              <a:ea typeface="Work Sans"/>
              <a:cs typeface="Work Sans"/>
              <a:sym typeface="Work Sans"/>
            </a:endParaRPr>
          </a:p>
          <a:p>
            <a:pPr indent="0" lvl="0" marL="0" rtl="0" algn="l">
              <a:lnSpc>
                <a:spcPct val="100000"/>
              </a:lnSpc>
              <a:spcBef>
                <a:spcPts val="1200"/>
              </a:spcBef>
              <a:spcAft>
                <a:spcPts val="0"/>
              </a:spcAft>
              <a:buNone/>
            </a:pPr>
            <a:r>
              <a:rPr lang="en-US" sz="1300">
                <a:solidFill>
                  <a:srgbClr val="FFFFFF"/>
                </a:solidFill>
              </a:rPr>
              <a:t>Photo Courtesy of Church World Service</a:t>
            </a:r>
            <a:endParaRPr sz="1300">
              <a:solidFill>
                <a:srgbClr val="FFFFFF"/>
              </a:solidFill>
            </a:endParaRPr>
          </a:p>
          <a:p>
            <a:pPr indent="0" lvl="0" marL="457200" rtl="0" algn="l">
              <a:lnSpc>
                <a:spcPct val="115000"/>
              </a:lnSpc>
              <a:spcBef>
                <a:spcPts val="0"/>
              </a:spcBef>
              <a:spcAft>
                <a:spcPts val="0"/>
              </a:spcAft>
              <a:buClr>
                <a:schemeClr val="dk1"/>
              </a:buClr>
              <a:buSzPts val="1100"/>
              <a:buFont typeface="Arial"/>
              <a:buNone/>
            </a:pPr>
            <a:r>
              <a:t/>
            </a:r>
            <a:endParaRPr sz="16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SzPts val="1800"/>
              <a:buNone/>
            </a:pPr>
            <a:r>
              <a:t/>
            </a:r>
            <a:endParaRPr>
              <a:solidFill>
                <a:srgbClr val="222222"/>
              </a:solidFill>
              <a:latin typeface="Work Sans"/>
              <a:ea typeface="Work Sans"/>
              <a:cs typeface="Work Sans"/>
              <a:sym typeface="Work Sans"/>
            </a:endParaRPr>
          </a:p>
          <a:p>
            <a:pPr indent="0" lvl="0" marL="0" rtl="0" algn="l">
              <a:lnSpc>
                <a:spcPct val="115000"/>
              </a:lnSpc>
              <a:spcBef>
                <a:spcPts val="1600"/>
              </a:spcBef>
              <a:spcAft>
                <a:spcPts val="1600"/>
              </a:spcAft>
              <a:buSzPts val="1800"/>
              <a:buNone/>
            </a:pPr>
            <a:r>
              <a:t/>
            </a:r>
            <a:endParaRPr/>
          </a:p>
        </p:txBody>
      </p:sp>
      <p:pic>
        <p:nvPicPr>
          <p:cNvPr id="495" name="Google Shape;495;p49"/>
          <p:cNvPicPr preferRelativeResize="0"/>
          <p:nvPr/>
        </p:nvPicPr>
        <p:blipFill>
          <a:blip r:embed="rId3">
            <a:alphaModFix/>
          </a:blip>
          <a:stretch>
            <a:fillRect/>
          </a:stretch>
        </p:blipFill>
        <p:spPr>
          <a:xfrm>
            <a:off x="0" y="0"/>
            <a:ext cx="1267676" cy="1262700"/>
          </a:xfrm>
          <a:prstGeom prst="rect">
            <a:avLst/>
          </a:prstGeom>
          <a:noFill/>
          <a:ln>
            <a:noFill/>
          </a:ln>
        </p:spPr>
      </p:pic>
      <p:cxnSp>
        <p:nvCxnSpPr>
          <p:cNvPr id="496" name="Google Shape;496;p49"/>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
        <p:nvSpPr>
          <p:cNvPr id="497" name="Google Shape;497;p49"/>
          <p:cNvSpPr txBox="1"/>
          <p:nvPr/>
        </p:nvSpPr>
        <p:spPr>
          <a:xfrm>
            <a:off x="6769500" y="6380325"/>
            <a:ext cx="2189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alibri"/>
                <a:ea typeface="Calibri"/>
                <a:cs typeface="Calibri"/>
                <a:sym typeface="Calibri"/>
              </a:rPr>
              <a:t>S</a:t>
            </a:r>
            <a:r>
              <a:rPr lang="en-US" sz="1300">
                <a:solidFill>
                  <a:schemeClr val="dk1"/>
                </a:solidFill>
                <a:latin typeface="Calibri"/>
                <a:ea typeface="Calibri"/>
                <a:cs typeface="Calibri"/>
                <a:sym typeface="Calibri"/>
              </a:rPr>
              <a:t>cenario Courtesy of LFSRM</a:t>
            </a:r>
            <a:endParaRPr sz="13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0"/>
          <p:cNvSpPr txBox="1"/>
          <p:nvPr>
            <p:ph idx="1" type="body"/>
          </p:nvPr>
        </p:nvSpPr>
        <p:spPr>
          <a:xfrm>
            <a:off x="311700" y="1856600"/>
            <a:ext cx="8520600" cy="3701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US" sz="2400">
                <a:latin typeface="Arial"/>
                <a:ea typeface="Arial"/>
                <a:cs typeface="Arial"/>
                <a:sym typeface="Arial"/>
              </a:rPr>
              <a:t>You discover huge issues with your family’s apartment management.  Apparently they have ignored multiple requests to fix plumbing and heating.  What steps could you take and what would be the pros and cons of those steps?  You are sure you could find them a better housing situation, which would also mean they’d need to break their lease.  What are the pros and cons of that?</a:t>
            </a:r>
            <a:endParaRPr sz="1800">
              <a:latin typeface="Arial"/>
              <a:ea typeface="Arial"/>
              <a:cs typeface="Arial"/>
              <a:sym typeface="Arial"/>
            </a:endParaRPr>
          </a:p>
          <a:p>
            <a:pPr indent="0" lvl="0" marL="457200" rtl="0" algn="l">
              <a:lnSpc>
                <a:spcPct val="115000"/>
              </a:lnSpc>
              <a:spcBef>
                <a:spcPts val="1200"/>
              </a:spcBef>
              <a:spcAft>
                <a:spcPts val="0"/>
              </a:spcAft>
              <a:buClr>
                <a:schemeClr val="dk1"/>
              </a:buClr>
              <a:buSzPts val="1100"/>
              <a:buFont typeface="Arial"/>
              <a:buNone/>
            </a:pPr>
            <a:r>
              <a:t/>
            </a:r>
            <a:endParaRPr sz="16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SzPts val="1100"/>
              <a:buNone/>
            </a:pPr>
            <a:r>
              <a:t/>
            </a:r>
            <a:endParaRPr sz="1400">
              <a:solidFill>
                <a:srgbClr val="222222"/>
              </a:solidFill>
              <a:latin typeface="Work Sans"/>
              <a:ea typeface="Work Sans"/>
              <a:cs typeface="Work Sans"/>
              <a:sym typeface="Work Sans"/>
            </a:endParaRPr>
          </a:p>
          <a:p>
            <a:pPr indent="0" lvl="0" marL="0" rtl="0" algn="l">
              <a:lnSpc>
                <a:spcPct val="115000"/>
              </a:lnSpc>
              <a:spcBef>
                <a:spcPts val="0"/>
              </a:spcBef>
              <a:spcAft>
                <a:spcPts val="0"/>
              </a:spcAft>
              <a:buSzPts val="1100"/>
              <a:buNone/>
            </a:pPr>
            <a:r>
              <a:t/>
            </a:r>
            <a:endParaRPr sz="1400">
              <a:solidFill>
                <a:srgbClr val="222222"/>
              </a:solidFill>
              <a:latin typeface="Work Sans"/>
              <a:ea typeface="Work Sans"/>
              <a:cs typeface="Work Sans"/>
              <a:sym typeface="Work Sans"/>
            </a:endParaRPr>
          </a:p>
          <a:p>
            <a:pPr indent="0" lvl="0" marL="0" rtl="0" algn="l">
              <a:lnSpc>
                <a:spcPct val="100000"/>
              </a:lnSpc>
              <a:spcBef>
                <a:spcPts val="0"/>
              </a:spcBef>
              <a:spcAft>
                <a:spcPts val="0"/>
              </a:spcAft>
              <a:buNone/>
            </a:pPr>
            <a:r>
              <a:rPr lang="en-US" sz="1300"/>
              <a:t>                                                                                                                                                    </a:t>
            </a:r>
            <a:endParaRPr sz="1300"/>
          </a:p>
          <a:p>
            <a:pPr indent="0" lvl="0" marL="457200" rtl="0" algn="l">
              <a:lnSpc>
                <a:spcPct val="115000"/>
              </a:lnSpc>
              <a:spcBef>
                <a:spcPts val="0"/>
              </a:spcBef>
              <a:spcAft>
                <a:spcPts val="0"/>
              </a:spcAft>
              <a:buClr>
                <a:schemeClr val="dk1"/>
              </a:buClr>
              <a:buSzPts val="1100"/>
              <a:buFont typeface="Arial"/>
              <a:buNone/>
            </a:pPr>
            <a:r>
              <a:t/>
            </a:r>
            <a:endParaRPr sz="14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SzPts val="1800"/>
              <a:buNone/>
            </a:pPr>
            <a:r>
              <a:t/>
            </a:r>
            <a:endParaRPr>
              <a:solidFill>
                <a:srgbClr val="222222"/>
              </a:solidFill>
              <a:latin typeface="Work Sans"/>
              <a:ea typeface="Work Sans"/>
              <a:cs typeface="Work Sans"/>
              <a:sym typeface="Work Sans"/>
            </a:endParaRPr>
          </a:p>
          <a:p>
            <a:pPr indent="0" lvl="0" marL="0" rtl="0" algn="l">
              <a:lnSpc>
                <a:spcPct val="115000"/>
              </a:lnSpc>
              <a:spcBef>
                <a:spcPts val="1600"/>
              </a:spcBef>
              <a:spcAft>
                <a:spcPts val="1600"/>
              </a:spcAft>
              <a:buSzPts val="1800"/>
              <a:buNone/>
            </a:pPr>
            <a:r>
              <a:t/>
            </a:r>
            <a:endParaRPr/>
          </a:p>
        </p:txBody>
      </p:sp>
      <p:pic>
        <p:nvPicPr>
          <p:cNvPr id="503" name="Google Shape;503;p50"/>
          <p:cNvPicPr preferRelativeResize="0"/>
          <p:nvPr/>
        </p:nvPicPr>
        <p:blipFill>
          <a:blip r:embed="rId3">
            <a:alphaModFix/>
          </a:blip>
          <a:stretch>
            <a:fillRect/>
          </a:stretch>
        </p:blipFill>
        <p:spPr>
          <a:xfrm>
            <a:off x="0" y="0"/>
            <a:ext cx="1267676" cy="1262700"/>
          </a:xfrm>
          <a:prstGeom prst="rect">
            <a:avLst/>
          </a:prstGeom>
          <a:noFill/>
          <a:ln>
            <a:noFill/>
          </a:ln>
        </p:spPr>
      </p:pic>
      <p:cxnSp>
        <p:nvCxnSpPr>
          <p:cNvPr id="504" name="Google Shape;504;p50"/>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
        <p:nvSpPr>
          <p:cNvPr id="505" name="Google Shape;505;p50"/>
          <p:cNvSpPr txBox="1"/>
          <p:nvPr>
            <p:ph type="title"/>
          </p:nvPr>
        </p:nvSpPr>
        <p:spPr>
          <a:xfrm>
            <a:off x="1134575" y="554400"/>
            <a:ext cx="4399200" cy="7635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200"/>
              </a:spcAft>
              <a:buSzPts val="1100"/>
              <a:buNone/>
            </a:pPr>
            <a:r>
              <a:rPr b="1" lang="en-US" sz="3600">
                <a:solidFill>
                  <a:srgbClr val="9B382D"/>
                </a:solidFill>
                <a:latin typeface="Arial"/>
                <a:ea typeface="Arial"/>
                <a:cs typeface="Arial"/>
                <a:sym typeface="Arial"/>
              </a:rPr>
              <a:t>Let’s say…</a:t>
            </a:r>
            <a:endParaRPr b="1" sz="3400">
              <a:solidFill>
                <a:srgbClr val="9B382D"/>
              </a:solidFill>
              <a:latin typeface="Work Sans"/>
              <a:ea typeface="Work Sans"/>
              <a:cs typeface="Work Sans"/>
              <a:sym typeface="Work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1"/>
          <p:cNvSpPr txBox="1"/>
          <p:nvPr>
            <p:ph idx="1" type="body"/>
          </p:nvPr>
        </p:nvSpPr>
        <p:spPr>
          <a:xfrm>
            <a:off x="311700" y="1749225"/>
            <a:ext cx="8520600" cy="3624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US" sz="2400">
                <a:latin typeface="Arial"/>
                <a:ea typeface="Arial"/>
                <a:cs typeface="Arial"/>
                <a:sym typeface="Arial"/>
              </a:rPr>
              <a:t>Your friend Ahmed tells you that ACC isn’t helping him or his wife and 3 kids.  He accuses the case manager of stealing his welcome money and tricking him because he doesn’t speak English.  He’s angry because his food stamps card stopped working and and Ahmed doesn’t know why.  He tells you that his case manager doesn’t call him back and is responsible for the lack of services.  What do you do?</a:t>
            </a:r>
            <a:endParaRPr sz="1400">
              <a:solidFill>
                <a:srgbClr val="222222"/>
              </a:solidFill>
              <a:latin typeface="Work Sans"/>
              <a:ea typeface="Work Sans"/>
              <a:cs typeface="Work Sans"/>
              <a:sym typeface="Work Sans"/>
            </a:endParaRPr>
          </a:p>
          <a:p>
            <a:pPr indent="0" lvl="0" marL="0" rtl="0" algn="l">
              <a:lnSpc>
                <a:spcPct val="115000"/>
              </a:lnSpc>
              <a:spcBef>
                <a:spcPts val="1200"/>
              </a:spcBef>
              <a:spcAft>
                <a:spcPts val="0"/>
              </a:spcAft>
              <a:buSzPts val="1100"/>
              <a:buNone/>
            </a:pPr>
            <a:r>
              <a:t/>
            </a:r>
            <a:endParaRPr sz="14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Clr>
                <a:schemeClr val="dk1"/>
              </a:buClr>
              <a:buSzPts val="1100"/>
              <a:buFont typeface="Arial"/>
              <a:buNone/>
            </a:pPr>
            <a:r>
              <a:t/>
            </a:r>
            <a:endParaRPr sz="14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SzPts val="1800"/>
              <a:buNone/>
            </a:pPr>
            <a:r>
              <a:t/>
            </a:r>
            <a:endParaRPr>
              <a:solidFill>
                <a:srgbClr val="222222"/>
              </a:solidFill>
              <a:latin typeface="Work Sans"/>
              <a:ea typeface="Work Sans"/>
              <a:cs typeface="Work Sans"/>
              <a:sym typeface="Work Sans"/>
            </a:endParaRPr>
          </a:p>
          <a:p>
            <a:pPr indent="0" lvl="0" marL="0" rtl="0" algn="l">
              <a:lnSpc>
                <a:spcPct val="115000"/>
              </a:lnSpc>
              <a:spcBef>
                <a:spcPts val="1600"/>
              </a:spcBef>
              <a:spcAft>
                <a:spcPts val="1600"/>
              </a:spcAft>
              <a:buSzPts val="1800"/>
              <a:buNone/>
            </a:pPr>
            <a:r>
              <a:t/>
            </a:r>
            <a:endParaRPr/>
          </a:p>
        </p:txBody>
      </p:sp>
      <p:pic>
        <p:nvPicPr>
          <p:cNvPr id="511" name="Google Shape;511;p51"/>
          <p:cNvPicPr preferRelativeResize="0"/>
          <p:nvPr/>
        </p:nvPicPr>
        <p:blipFill>
          <a:blip r:embed="rId3">
            <a:alphaModFix/>
          </a:blip>
          <a:stretch>
            <a:fillRect/>
          </a:stretch>
        </p:blipFill>
        <p:spPr>
          <a:xfrm>
            <a:off x="0" y="0"/>
            <a:ext cx="1267676" cy="1262700"/>
          </a:xfrm>
          <a:prstGeom prst="rect">
            <a:avLst/>
          </a:prstGeom>
          <a:noFill/>
          <a:ln>
            <a:noFill/>
          </a:ln>
        </p:spPr>
      </p:pic>
      <p:cxnSp>
        <p:nvCxnSpPr>
          <p:cNvPr id="512" name="Google Shape;512;p51"/>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sp>
        <p:nvSpPr>
          <p:cNvPr id="513" name="Google Shape;513;p51"/>
          <p:cNvSpPr txBox="1"/>
          <p:nvPr>
            <p:ph type="title"/>
          </p:nvPr>
        </p:nvSpPr>
        <p:spPr>
          <a:xfrm>
            <a:off x="1134575" y="554400"/>
            <a:ext cx="4399200" cy="7635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200"/>
              </a:spcAft>
              <a:buSzPts val="1100"/>
              <a:buNone/>
            </a:pPr>
            <a:r>
              <a:rPr b="1" lang="en-US" sz="3600">
                <a:solidFill>
                  <a:srgbClr val="9B382D"/>
                </a:solidFill>
                <a:latin typeface="Arial"/>
                <a:ea typeface="Arial"/>
                <a:cs typeface="Arial"/>
                <a:sym typeface="Arial"/>
              </a:rPr>
              <a:t>Let’s say…</a:t>
            </a:r>
            <a:endParaRPr b="1" sz="3400">
              <a:solidFill>
                <a:srgbClr val="9B382D"/>
              </a:solidFill>
              <a:latin typeface="Work Sans"/>
              <a:ea typeface="Work Sans"/>
              <a:cs typeface="Work Sans"/>
              <a:sym typeface="Work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6"/>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 name="Google Shape;116;p16"/>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117" name="Google Shape;117;p16"/>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118" name="Google Shape;118;p16"/>
          <p:cNvSpPr txBox="1"/>
          <p:nvPr/>
        </p:nvSpPr>
        <p:spPr>
          <a:xfrm>
            <a:off x="579775" y="1325225"/>
            <a:ext cx="7752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latin typeface="Work Sans"/>
              <a:ea typeface="Work Sans"/>
              <a:cs typeface="Work Sans"/>
              <a:sym typeface="Work Sans"/>
            </a:endParaRPr>
          </a:p>
        </p:txBody>
      </p:sp>
      <p:sp>
        <p:nvSpPr>
          <p:cNvPr id="119" name="Google Shape;119;p16"/>
          <p:cNvSpPr txBox="1"/>
          <p:nvPr/>
        </p:nvSpPr>
        <p:spPr>
          <a:xfrm>
            <a:off x="5960175" y="6278225"/>
            <a:ext cx="2998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FFFFFF"/>
                </a:solidFill>
                <a:latin typeface="Calibri"/>
                <a:ea typeface="Calibri"/>
                <a:cs typeface="Calibri"/>
                <a:sym typeface="Calibri"/>
              </a:rPr>
              <a:t>Photo Courtesy of Church World Service</a:t>
            </a:r>
            <a:endParaRPr sz="1300">
              <a:solidFill>
                <a:srgbClr val="FFFFFF"/>
              </a:solidFill>
              <a:latin typeface="Calibri"/>
              <a:ea typeface="Calibri"/>
              <a:cs typeface="Calibri"/>
              <a:sym typeface="Calibri"/>
            </a:endParaRPr>
          </a:p>
        </p:txBody>
      </p:sp>
      <p:pic>
        <p:nvPicPr>
          <p:cNvPr id="120" name="Google Shape;120;p16"/>
          <p:cNvPicPr preferRelativeResize="0"/>
          <p:nvPr/>
        </p:nvPicPr>
        <p:blipFill>
          <a:blip r:embed="rId4">
            <a:alphaModFix/>
          </a:blip>
          <a:stretch>
            <a:fillRect/>
          </a:stretch>
        </p:blipFill>
        <p:spPr>
          <a:xfrm>
            <a:off x="-2150" y="892975"/>
            <a:ext cx="9144000" cy="4211731"/>
          </a:xfrm>
          <a:prstGeom prst="rect">
            <a:avLst/>
          </a:prstGeom>
          <a:noFill/>
          <a:ln>
            <a:noFill/>
          </a:ln>
        </p:spPr>
      </p:pic>
      <p:pic>
        <p:nvPicPr>
          <p:cNvPr id="121" name="Google Shape;121;p16"/>
          <p:cNvPicPr preferRelativeResize="0"/>
          <p:nvPr/>
        </p:nvPicPr>
        <p:blipFill>
          <a:blip r:embed="rId5">
            <a:alphaModFix/>
          </a:blip>
          <a:stretch>
            <a:fillRect/>
          </a:stretch>
        </p:blipFill>
        <p:spPr>
          <a:xfrm>
            <a:off x="306350" y="4402275"/>
            <a:ext cx="4494320" cy="538750"/>
          </a:xfrm>
          <a:prstGeom prst="rect">
            <a:avLst/>
          </a:prstGeom>
          <a:noFill/>
          <a:ln cap="flat" cmpd="sng" w="9525">
            <a:solidFill>
              <a:srgbClr val="575757"/>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2"/>
          <p:cNvSpPr txBox="1"/>
          <p:nvPr>
            <p:ph type="title"/>
          </p:nvPr>
        </p:nvSpPr>
        <p:spPr>
          <a:xfrm>
            <a:off x="2140500" y="336650"/>
            <a:ext cx="4863000" cy="76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US" sz="3100">
                <a:solidFill>
                  <a:schemeClr val="accent2"/>
                </a:solidFill>
                <a:latin typeface="Work Sans"/>
                <a:ea typeface="Work Sans"/>
                <a:cs typeface="Work Sans"/>
                <a:sym typeface="Work Sans"/>
              </a:rPr>
              <a:t>Tolerating Messiness</a:t>
            </a:r>
            <a:r>
              <a:rPr b="1" lang="en-US" sz="4300">
                <a:solidFill>
                  <a:schemeClr val="accent2"/>
                </a:solidFill>
                <a:latin typeface="Work Sans"/>
                <a:ea typeface="Work Sans"/>
                <a:cs typeface="Work Sans"/>
                <a:sym typeface="Work Sans"/>
              </a:rPr>
              <a:t> </a:t>
            </a:r>
            <a:endParaRPr b="1" sz="4300">
              <a:solidFill>
                <a:schemeClr val="accent2"/>
              </a:solidFill>
              <a:latin typeface="Work Sans"/>
              <a:ea typeface="Work Sans"/>
              <a:cs typeface="Work Sans"/>
              <a:sym typeface="Work Sans"/>
            </a:endParaRPr>
          </a:p>
        </p:txBody>
      </p:sp>
      <p:sp>
        <p:nvSpPr>
          <p:cNvPr id="519" name="Google Shape;519;p52"/>
          <p:cNvSpPr txBox="1"/>
          <p:nvPr>
            <p:ph idx="1" type="body"/>
          </p:nvPr>
        </p:nvSpPr>
        <p:spPr>
          <a:xfrm>
            <a:off x="311700" y="1407675"/>
            <a:ext cx="3944100" cy="529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6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SzPts val="1100"/>
              <a:buNone/>
            </a:pPr>
            <a:r>
              <a:t/>
            </a:r>
            <a:endParaRPr b="1" sz="18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SzPts val="1100"/>
              <a:buNone/>
            </a:pPr>
            <a:r>
              <a:t/>
            </a:r>
            <a:endParaRPr>
              <a:solidFill>
                <a:srgbClr val="222222"/>
              </a:solidFill>
              <a:latin typeface="Work Sans"/>
              <a:ea typeface="Work Sans"/>
              <a:cs typeface="Work Sans"/>
              <a:sym typeface="Work Sans"/>
            </a:endParaRPr>
          </a:p>
          <a:p>
            <a:pPr indent="0" lvl="0" marL="0" rtl="0" algn="l">
              <a:lnSpc>
                <a:spcPct val="115000"/>
              </a:lnSpc>
              <a:spcBef>
                <a:spcPts val="0"/>
              </a:spcBef>
              <a:spcAft>
                <a:spcPts val="0"/>
              </a:spcAft>
              <a:buSzPts val="1100"/>
              <a:buNone/>
            </a:pPr>
            <a:r>
              <a:t/>
            </a:r>
            <a:endParaRPr sz="1600">
              <a:solidFill>
                <a:srgbClr val="222222"/>
              </a:solidFill>
              <a:latin typeface="Work Sans"/>
              <a:ea typeface="Work Sans"/>
              <a:cs typeface="Work Sans"/>
              <a:sym typeface="Work Sans"/>
            </a:endParaRPr>
          </a:p>
          <a:p>
            <a:pPr indent="0" lvl="0" marL="6400800" rtl="0" algn="l">
              <a:lnSpc>
                <a:spcPct val="100000"/>
              </a:lnSpc>
              <a:spcBef>
                <a:spcPts val="0"/>
              </a:spcBef>
              <a:spcAft>
                <a:spcPts val="0"/>
              </a:spcAft>
              <a:buNone/>
            </a:pPr>
            <a:r>
              <a:t/>
            </a:r>
            <a:endParaRPr sz="1300"/>
          </a:p>
          <a:p>
            <a:pPr indent="0" lvl="0" marL="6400800" rtl="0" algn="l">
              <a:lnSpc>
                <a:spcPct val="100000"/>
              </a:lnSpc>
              <a:spcBef>
                <a:spcPts val="0"/>
              </a:spcBef>
              <a:spcAft>
                <a:spcPts val="0"/>
              </a:spcAft>
              <a:buNone/>
            </a:pPr>
            <a:r>
              <a:t/>
            </a:r>
            <a:endParaRPr sz="1300"/>
          </a:p>
          <a:p>
            <a:pPr indent="0" lvl="0" marL="6400800" rtl="0" algn="l">
              <a:lnSpc>
                <a:spcPct val="100000"/>
              </a:lnSpc>
              <a:spcBef>
                <a:spcPts val="0"/>
              </a:spcBef>
              <a:spcAft>
                <a:spcPts val="0"/>
              </a:spcAft>
              <a:buNone/>
            </a:pPr>
            <a:r>
              <a:t/>
            </a:r>
            <a:endParaRPr sz="1300"/>
          </a:p>
          <a:p>
            <a:pPr indent="0" lvl="0" marL="457200" rtl="0" algn="l">
              <a:lnSpc>
                <a:spcPct val="115000"/>
              </a:lnSpc>
              <a:spcBef>
                <a:spcPts val="0"/>
              </a:spcBef>
              <a:spcAft>
                <a:spcPts val="0"/>
              </a:spcAft>
              <a:buSzPts val="1100"/>
              <a:buNone/>
            </a:pPr>
            <a:r>
              <a:t/>
            </a:r>
            <a:endParaRPr sz="14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SzPts val="1100"/>
              <a:buNone/>
            </a:pPr>
            <a:r>
              <a:t/>
            </a:r>
            <a:endParaRPr sz="1400">
              <a:solidFill>
                <a:srgbClr val="222222"/>
              </a:solidFill>
              <a:latin typeface="Work Sans"/>
              <a:ea typeface="Work Sans"/>
              <a:cs typeface="Work Sans"/>
              <a:sym typeface="Work Sans"/>
            </a:endParaRPr>
          </a:p>
          <a:p>
            <a:pPr indent="0" lvl="0" marL="0" rtl="0" algn="l">
              <a:lnSpc>
                <a:spcPct val="115000"/>
              </a:lnSpc>
              <a:spcBef>
                <a:spcPts val="0"/>
              </a:spcBef>
              <a:spcAft>
                <a:spcPts val="0"/>
              </a:spcAft>
              <a:buSzPts val="1100"/>
              <a:buNone/>
            </a:pPr>
            <a:r>
              <a:t/>
            </a:r>
            <a:endParaRPr sz="14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Clr>
                <a:schemeClr val="dk1"/>
              </a:buClr>
              <a:buSzPts val="1100"/>
              <a:buFont typeface="Arial"/>
              <a:buNone/>
            </a:pPr>
            <a:r>
              <a:t/>
            </a:r>
            <a:endParaRPr sz="1400">
              <a:solidFill>
                <a:srgbClr val="222222"/>
              </a:solidFill>
              <a:latin typeface="Work Sans"/>
              <a:ea typeface="Work Sans"/>
              <a:cs typeface="Work Sans"/>
              <a:sym typeface="Work Sans"/>
            </a:endParaRPr>
          </a:p>
          <a:p>
            <a:pPr indent="0" lvl="0" marL="457200" rtl="0" algn="l">
              <a:lnSpc>
                <a:spcPct val="115000"/>
              </a:lnSpc>
              <a:spcBef>
                <a:spcPts val="0"/>
              </a:spcBef>
              <a:spcAft>
                <a:spcPts val="0"/>
              </a:spcAft>
              <a:buSzPts val="1800"/>
              <a:buNone/>
            </a:pPr>
            <a:r>
              <a:t/>
            </a:r>
            <a:endParaRPr>
              <a:solidFill>
                <a:srgbClr val="222222"/>
              </a:solidFill>
              <a:latin typeface="Work Sans"/>
              <a:ea typeface="Work Sans"/>
              <a:cs typeface="Work Sans"/>
              <a:sym typeface="Work Sans"/>
            </a:endParaRPr>
          </a:p>
          <a:p>
            <a:pPr indent="0" lvl="0" marL="0" rtl="0" algn="l">
              <a:lnSpc>
                <a:spcPct val="115000"/>
              </a:lnSpc>
              <a:spcBef>
                <a:spcPts val="1600"/>
              </a:spcBef>
              <a:spcAft>
                <a:spcPts val="1600"/>
              </a:spcAft>
              <a:buSzPts val="1800"/>
              <a:buNone/>
            </a:pPr>
            <a:r>
              <a:t/>
            </a:r>
            <a:endParaRPr/>
          </a:p>
        </p:txBody>
      </p:sp>
      <p:pic>
        <p:nvPicPr>
          <p:cNvPr id="520" name="Google Shape;520;p52"/>
          <p:cNvPicPr preferRelativeResize="0"/>
          <p:nvPr/>
        </p:nvPicPr>
        <p:blipFill>
          <a:blip r:embed="rId3">
            <a:alphaModFix/>
          </a:blip>
          <a:stretch>
            <a:fillRect/>
          </a:stretch>
        </p:blipFill>
        <p:spPr>
          <a:xfrm>
            <a:off x="0" y="0"/>
            <a:ext cx="1267676" cy="1262700"/>
          </a:xfrm>
          <a:prstGeom prst="rect">
            <a:avLst/>
          </a:prstGeom>
          <a:noFill/>
          <a:ln>
            <a:noFill/>
          </a:ln>
        </p:spPr>
      </p:pic>
      <p:cxnSp>
        <p:nvCxnSpPr>
          <p:cNvPr id="521" name="Google Shape;521;p52"/>
          <p:cNvCxnSpPr/>
          <p:nvPr/>
        </p:nvCxnSpPr>
        <p:spPr>
          <a:xfrm flipH="1" rot="10800000">
            <a:off x="244925" y="6380325"/>
            <a:ext cx="8584800" cy="12300"/>
          </a:xfrm>
          <a:prstGeom prst="straightConnector1">
            <a:avLst/>
          </a:prstGeom>
          <a:noFill/>
          <a:ln cap="flat" cmpd="sng" w="76200">
            <a:solidFill>
              <a:srgbClr val="A53423"/>
            </a:solidFill>
            <a:prstDash val="solid"/>
            <a:round/>
            <a:headEnd len="med" w="med" type="none"/>
            <a:tailEnd len="med" w="med" type="none"/>
          </a:ln>
        </p:spPr>
      </p:cxnSp>
      <p:pic>
        <p:nvPicPr>
          <p:cNvPr id="522" name="Google Shape;522;p52"/>
          <p:cNvPicPr preferRelativeResize="0"/>
          <p:nvPr/>
        </p:nvPicPr>
        <p:blipFill>
          <a:blip r:embed="rId4">
            <a:alphaModFix/>
          </a:blip>
          <a:stretch>
            <a:fillRect/>
          </a:stretch>
        </p:blipFill>
        <p:spPr>
          <a:xfrm>
            <a:off x="1845825" y="1359600"/>
            <a:ext cx="5310825" cy="4665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3"/>
          <p:cNvSpPr txBox="1"/>
          <p:nvPr/>
        </p:nvSpPr>
        <p:spPr>
          <a:xfrm>
            <a:off x="0" y="861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2A6274"/>
              </a:solidFill>
              <a:latin typeface="Work Sans"/>
              <a:ea typeface="Work Sans"/>
              <a:cs typeface="Work Sans"/>
              <a:sym typeface="Work Sans"/>
            </a:endParaRPr>
          </a:p>
        </p:txBody>
      </p:sp>
      <p:sp>
        <p:nvSpPr>
          <p:cNvPr id="528" name="Google Shape;528;p53"/>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9" name="Google Shape;529;p53"/>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530" name="Google Shape;530;p53"/>
          <p:cNvCxnSpPr/>
          <p:nvPr/>
        </p:nvCxnSpPr>
        <p:spPr>
          <a:xfrm>
            <a:off x="1497932" y="15600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pic>
        <p:nvPicPr>
          <p:cNvPr id="531" name="Google Shape;531;p53"/>
          <p:cNvPicPr preferRelativeResize="0"/>
          <p:nvPr/>
        </p:nvPicPr>
        <p:blipFill>
          <a:blip r:embed="rId4">
            <a:alphaModFix/>
          </a:blip>
          <a:stretch>
            <a:fillRect/>
          </a:stretch>
        </p:blipFill>
        <p:spPr>
          <a:xfrm>
            <a:off x="-76200" y="931825"/>
            <a:ext cx="9144000" cy="462775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4"/>
          <p:cNvSpPr txBox="1"/>
          <p:nvPr/>
        </p:nvSpPr>
        <p:spPr>
          <a:xfrm>
            <a:off x="0" y="861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Partnering with Refugees </a:t>
            </a:r>
            <a:br>
              <a:rPr b="1" lang="en-US" sz="4400">
                <a:solidFill>
                  <a:srgbClr val="2A6274"/>
                </a:solidFill>
                <a:latin typeface="Work Sans"/>
                <a:ea typeface="Work Sans"/>
                <a:cs typeface="Work Sans"/>
                <a:sym typeface="Work Sans"/>
              </a:rPr>
            </a:br>
            <a:r>
              <a:rPr b="1" lang="en-US" sz="4400">
                <a:solidFill>
                  <a:srgbClr val="2A6274"/>
                </a:solidFill>
                <a:latin typeface="Work Sans"/>
                <a:ea typeface="Work Sans"/>
                <a:cs typeface="Work Sans"/>
                <a:sym typeface="Work Sans"/>
              </a:rPr>
              <a:t>as a Co-Sponsor</a:t>
            </a:r>
            <a:endParaRPr b="1" i="0" sz="4400" u="none" cap="none" strike="noStrike">
              <a:solidFill>
                <a:srgbClr val="2A6274"/>
              </a:solidFill>
              <a:latin typeface="Work Sans"/>
              <a:ea typeface="Work Sans"/>
              <a:cs typeface="Work Sans"/>
              <a:sym typeface="Work Sans"/>
            </a:endParaRPr>
          </a:p>
        </p:txBody>
      </p:sp>
      <p:sp>
        <p:nvSpPr>
          <p:cNvPr id="537" name="Google Shape;537;p54"/>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8" name="Google Shape;538;p54"/>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539" name="Google Shape;539;p54"/>
          <p:cNvCxnSpPr/>
          <p:nvPr/>
        </p:nvCxnSpPr>
        <p:spPr>
          <a:xfrm>
            <a:off x="1497932" y="15600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540" name="Google Shape;540;p54"/>
          <p:cNvSpPr txBox="1"/>
          <p:nvPr/>
        </p:nvSpPr>
        <p:spPr>
          <a:xfrm>
            <a:off x="574225" y="1495450"/>
            <a:ext cx="7570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A53423"/>
                </a:solidFill>
                <a:latin typeface="Work Sans"/>
                <a:ea typeface="Work Sans"/>
                <a:cs typeface="Work Sans"/>
                <a:sym typeface="Work Sans"/>
              </a:rPr>
              <a:t>COVID Policies</a:t>
            </a:r>
            <a:endParaRPr b="1" sz="3600">
              <a:solidFill>
                <a:srgbClr val="A53423"/>
              </a:solidFill>
              <a:latin typeface="Work Sans"/>
              <a:ea typeface="Work Sans"/>
              <a:cs typeface="Work Sans"/>
              <a:sym typeface="Work Sans"/>
            </a:endParaRPr>
          </a:p>
        </p:txBody>
      </p:sp>
      <p:sp>
        <p:nvSpPr>
          <p:cNvPr id="541" name="Google Shape;541;p54"/>
          <p:cNvSpPr txBox="1"/>
          <p:nvPr/>
        </p:nvSpPr>
        <p:spPr>
          <a:xfrm>
            <a:off x="318350" y="2157450"/>
            <a:ext cx="84708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2"/>
              </a:solidFill>
              <a:latin typeface="Work Sans"/>
              <a:ea typeface="Work Sans"/>
              <a:cs typeface="Work Sans"/>
              <a:sym typeface="Work Sans"/>
            </a:endParaRPr>
          </a:p>
          <a:p>
            <a:pPr indent="-361950" lvl="0" marL="457200" rtl="0" algn="l">
              <a:spcBef>
                <a:spcPts val="0"/>
              </a:spcBef>
              <a:spcAft>
                <a:spcPts val="0"/>
              </a:spcAft>
              <a:buClr>
                <a:schemeClr val="accent2"/>
              </a:buClr>
              <a:buSzPts val="2100"/>
              <a:buFont typeface="Work Sans"/>
              <a:buChar char="●"/>
            </a:pPr>
            <a:r>
              <a:rPr lang="en-US" sz="2100">
                <a:solidFill>
                  <a:schemeClr val="accent2"/>
                </a:solidFill>
                <a:latin typeface="Work Sans"/>
                <a:ea typeface="Work Sans"/>
                <a:cs typeface="Work Sans"/>
                <a:sym typeface="Work Sans"/>
              </a:rPr>
              <a:t>Masks are required for all ACC-affiliated activities.</a:t>
            </a:r>
            <a:br>
              <a:rPr lang="en-US" sz="2100">
                <a:solidFill>
                  <a:schemeClr val="accent2"/>
                </a:solidFill>
                <a:latin typeface="Work Sans"/>
                <a:ea typeface="Work Sans"/>
                <a:cs typeface="Work Sans"/>
                <a:sym typeface="Work Sans"/>
              </a:rPr>
            </a:br>
            <a:endParaRPr sz="2100">
              <a:solidFill>
                <a:schemeClr val="accent2"/>
              </a:solidFill>
              <a:latin typeface="Work Sans"/>
              <a:ea typeface="Work Sans"/>
              <a:cs typeface="Work Sans"/>
              <a:sym typeface="Work Sans"/>
            </a:endParaRPr>
          </a:p>
          <a:p>
            <a:pPr indent="-361950" lvl="0" marL="457200" rtl="0" algn="l">
              <a:spcBef>
                <a:spcPts val="0"/>
              </a:spcBef>
              <a:spcAft>
                <a:spcPts val="0"/>
              </a:spcAft>
              <a:buClr>
                <a:schemeClr val="accent2"/>
              </a:buClr>
              <a:buSzPts val="2100"/>
              <a:buFont typeface="Work Sans"/>
              <a:buChar char="●"/>
            </a:pPr>
            <a:r>
              <a:rPr lang="en-US" sz="2100">
                <a:solidFill>
                  <a:schemeClr val="accent2"/>
                </a:solidFill>
                <a:latin typeface="Work Sans"/>
                <a:ea typeface="Work Sans"/>
                <a:cs typeface="Work Sans"/>
                <a:sym typeface="Work Sans"/>
              </a:rPr>
              <a:t>New arrivals may not yet be vaccinated, therefore we ask that any volunteers who may come into contact with our community members are fully vaccinated.</a:t>
            </a:r>
            <a:br>
              <a:rPr lang="en-US" sz="2100">
                <a:solidFill>
                  <a:schemeClr val="accent2"/>
                </a:solidFill>
                <a:latin typeface="Work Sans"/>
                <a:ea typeface="Work Sans"/>
                <a:cs typeface="Work Sans"/>
                <a:sym typeface="Work Sans"/>
              </a:rPr>
            </a:br>
            <a:endParaRPr sz="2100">
              <a:solidFill>
                <a:schemeClr val="accent2"/>
              </a:solidFill>
              <a:latin typeface="Work Sans"/>
              <a:ea typeface="Work Sans"/>
              <a:cs typeface="Work Sans"/>
              <a:sym typeface="Work Sans"/>
            </a:endParaRPr>
          </a:p>
          <a:p>
            <a:pPr indent="-361950" lvl="0" marL="457200" rtl="0" algn="l">
              <a:spcBef>
                <a:spcPts val="0"/>
              </a:spcBef>
              <a:spcAft>
                <a:spcPts val="0"/>
              </a:spcAft>
              <a:buClr>
                <a:schemeClr val="accent2"/>
              </a:buClr>
              <a:buSzPts val="2100"/>
              <a:buFont typeface="Work Sans"/>
              <a:buChar char="●"/>
            </a:pPr>
            <a:r>
              <a:rPr lang="en-US" sz="2100">
                <a:solidFill>
                  <a:schemeClr val="accent2"/>
                </a:solidFill>
                <a:latin typeface="Work Sans"/>
                <a:ea typeface="Work Sans"/>
                <a:cs typeface="Work Sans"/>
                <a:sym typeface="Work Sans"/>
              </a:rPr>
              <a:t>Providing transportation in your personal </a:t>
            </a:r>
            <a:endParaRPr sz="2100">
              <a:solidFill>
                <a:schemeClr val="accent2"/>
              </a:solidFill>
              <a:latin typeface="Work Sans"/>
              <a:ea typeface="Work Sans"/>
              <a:cs typeface="Work Sans"/>
              <a:sym typeface="Work Sans"/>
            </a:endParaRPr>
          </a:p>
          <a:p>
            <a:pPr indent="0" lvl="0" marL="457200" rtl="0" algn="l">
              <a:spcBef>
                <a:spcPts val="0"/>
              </a:spcBef>
              <a:spcAft>
                <a:spcPts val="0"/>
              </a:spcAft>
              <a:buNone/>
            </a:pPr>
            <a:r>
              <a:rPr lang="en-US" sz="2100">
                <a:solidFill>
                  <a:schemeClr val="accent2"/>
                </a:solidFill>
                <a:latin typeface="Work Sans"/>
                <a:ea typeface="Work Sans"/>
                <a:cs typeface="Work Sans"/>
                <a:sym typeface="Work Sans"/>
              </a:rPr>
              <a:t>vehicle &amp; engaging in home visits with </a:t>
            </a:r>
            <a:br>
              <a:rPr lang="en-US" sz="2100">
                <a:solidFill>
                  <a:schemeClr val="accent2"/>
                </a:solidFill>
                <a:latin typeface="Work Sans"/>
                <a:ea typeface="Work Sans"/>
                <a:cs typeface="Work Sans"/>
                <a:sym typeface="Work Sans"/>
              </a:rPr>
            </a:br>
            <a:r>
              <a:rPr lang="en-US" sz="2100">
                <a:solidFill>
                  <a:schemeClr val="accent2"/>
                </a:solidFill>
                <a:latin typeface="Work Sans"/>
                <a:ea typeface="Work Sans"/>
                <a:cs typeface="Work Sans"/>
                <a:sym typeface="Work Sans"/>
              </a:rPr>
              <a:t>community members are encouraged, </a:t>
            </a:r>
            <a:br>
              <a:rPr lang="en-US" sz="2100">
                <a:solidFill>
                  <a:schemeClr val="accent2"/>
                </a:solidFill>
                <a:latin typeface="Work Sans"/>
                <a:ea typeface="Work Sans"/>
                <a:cs typeface="Work Sans"/>
                <a:sym typeface="Work Sans"/>
              </a:rPr>
            </a:br>
            <a:r>
              <a:rPr lang="en-US" sz="2100">
                <a:solidFill>
                  <a:schemeClr val="accent2"/>
                </a:solidFill>
                <a:latin typeface="Work Sans"/>
                <a:ea typeface="Work Sans"/>
                <a:cs typeface="Work Sans"/>
                <a:sym typeface="Work Sans"/>
              </a:rPr>
              <a:t>with caution.</a:t>
            </a:r>
            <a:endParaRPr sz="2100">
              <a:solidFill>
                <a:schemeClr val="accent2"/>
              </a:solidFill>
              <a:latin typeface="Work Sans"/>
              <a:ea typeface="Work Sans"/>
              <a:cs typeface="Work Sans"/>
              <a:sym typeface="Work Sans"/>
            </a:endParaRPr>
          </a:p>
          <a:p>
            <a:pPr indent="0" lvl="0" marL="457200" rtl="0" algn="l">
              <a:spcBef>
                <a:spcPts val="0"/>
              </a:spcBef>
              <a:spcAft>
                <a:spcPts val="0"/>
              </a:spcAft>
              <a:buNone/>
            </a:pPr>
            <a:r>
              <a:t/>
            </a:r>
            <a:endParaRPr b="1" sz="1800">
              <a:solidFill>
                <a:srgbClr val="A53423"/>
              </a:solidFill>
              <a:latin typeface="Work Sans"/>
              <a:ea typeface="Work Sans"/>
              <a:cs typeface="Work Sans"/>
              <a:sym typeface="Work Sans"/>
            </a:endParaRPr>
          </a:p>
          <a:p>
            <a:pPr indent="0" lvl="0" marL="0" rtl="0" algn="l">
              <a:spcBef>
                <a:spcPts val="0"/>
              </a:spcBef>
              <a:spcAft>
                <a:spcPts val="0"/>
              </a:spcAft>
              <a:buNone/>
            </a:pPr>
            <a:r>
              <a:t/>
            </a:r>
            <a:endParaRPr/>
          </a:p>
        </p:txBody>
      </p:sp>
      <p:pic>
        <p:nvPicPr>
          <p:cNvPr id="542" name="Google Shape;542;p54"/>
          <p:cNvPicPr preferRelativeResize="0"/>
          <p:nvPr/>
        </p:nvPicPr>
        <p:blipFill>
          <a:blip r:embed="rId4">
            <a:alphaModFix/>
          </a:blip>
          <a:stretch>
            <a:fillRect/>
          </a:stretch>
        </p:blipFill>
        <p:spPr>
          <a:xfrm>
            <a:off x="6598200" y="4524575"/>
            <a:ext cx="2250524" cy="13523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5"/>
          <p:cNvSpPr txBox="1"/>
          <p:nvPr/>
        </p:nvSpPr>
        <p:spPr>
          <a:xfrm>
            <a:off x="0" y="2385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3200">
                <a:solidFill>
                  <a:srgbClr val="2A6274"/>
                </a:solidFill>
                <a:latin typeface="Work Sans"/>
                <a:ea typeface="Work Sans"/>
                <a:cs typeface="Work Sans"/>
                <a:sym typeface="Work Sans"/>
              </a:rPr>
              <a:t>Next Steps</a:t>
            </a:r>
            <a:endParaRPr b="1" i="0" sz="3200" u="none" cap="none" strike="noStrike">
              <a:solidFill>
                <a:srgbClr val="2A6274"/>
              </a:solidFill>
              <a:latin typeface="Work Sans"/>
              <a:ea typeface="Work Sans"/>
              <a:cs typeface="Work Sans"/>
              <a:sym typeface="Work Sans"/>
            </a:endParaRPr>
          </a:p>
        </p:txBody>
      </p:sp>
      <p:sp>
        <p:nvSpPr>
          <p:cNvPr id="548" name="Google Shape;548;p55"/>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9" name="Google Shape;549;p55"/>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550" name="Google Shape;550;p55"/>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551" name="Google Shape;551;p55"/>
          <p:cNvSpPr txBox="1"/>
          <p:nvPr/>
        </p:nvSpPr>
        <p:spPr>
          <a:xfrm>
            <a:off x="738175" y="718175"/>
            <a:ext cx="7667700" cy="10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AutoNum type="arabicPeriod"/>
            </a:pPr>
            <a:r>
              <a:rPr lang="en-US" sz="2400">
                <a:solidFill>
                  <a:srgbClr val="2A6274"/>
                </a:solidFill>
                <a:latin typeface="Work Sans"/>
                <a:ea typeface="Work Sans"/>
                <a:cs typeface="Work Sans"/>
                <a:sym typeface="Work Sans"/>
              </a:rPr>
              <a:t>Work on </a:t>
            </a:r>
            <a:r>
              <a:rPr lang="en-US" sz="2400" u="sng">
                <a:solidFill>
                  <a:schemeClr val="hlink"/>
                </a:solidFill>
                <a:latin typeface="Work Sans"/>
                <a:ea typeface="Work Sans"/>
                <a:cs typeface="Work Sans"/>
                <a:sym typeface="Work Sans"/>
                <a:hlinkClick r:id="rId4"/>
              </a:rPr>
              <a:t>Co-Sponsorship Worksheet</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AutoNum type="arabicPeriod"/>
            </a:pPr>
            <a:r>
              <a:rPr lang="en-US" sz="2400" u="sng">
                <a:solidFill>
                  <a:schemeClr val="hlink"/>
                </a:solidFill>
                <a:latin typeface="Work Sans"/>
                <a:ea typeface="Work Sans"/>
                <a:cs typeface="Work Sans"/>
                <a:sym typeface="Work Sans"/>
                <a:hlinkClick r:id="rId5"/>
              </a:rPr>
              <a:t>Begin fundraising effort</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AutoNum type="arabicPeriod"/>
            </a:pPr>
            <a:r>
              <a:rPr lang="en-US" sz="2400">
                <a:solidFill>
                  <a:srgbClr val="2A6274"/>
                </a:solidFill>
                <a:latin typeface="Work Sans"/>
                <a:ea typeface="Work Sans"/>
                <a:cs typeface="Work Sans"/>
                <a:sym typeface="Work Sans"/>
              </a:rPr>
              <a:t>Submit Application</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AutoNum type="arabicPeriod"/>
            </a:pPr>
            <a:r>
              <a:rPr lang="en-US" sz="2400">
                <a:solidFill>
                  <a:srgbClr val="2A6274"/>
                </a:solidFill>
                <a:latin typeface="Work Sans"/>
                <a:ea typeface="Work Sans"/>
                <a:cs typeface="Work Sans"/>
                <a:sym typeface="Work Sans"/>
              </a:rPr>
              <a:t>Background Checks</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AutoNum type="arabicPeriod"/>
            </a:pPr>
            <a:r>
              <a:rPr lang="en-US" sz="2400">
                <a:solidFill>
                  <a:srgbClr val="2A6274"/>
                </a:solidFill>
                <a:latin typeface="Work Sans"/>
                <a:ea typeface="Work Sans"/>
                <a:cs typeface="Work Sans"/>
                <a:sym typeface="Work Sans"/>
              </a:rPr>
              <a:t>Attend a Co-Sponsorship Group Training</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AutoNum type="arabicPeriod"/>
            </a:pPr>
            <a:r>
              <a:rPr lang="en-US" sz="2400">
                <a:solidFill>
                  <a:srgbClr val="2A6274"/>
                </a:solidFill>
                <a:latin typeface="Work Sans"/>
                <a:ea typeface="Work Sans"/>
                <a:cs typeface="Work Sans"/>
                <a:sym typeface="Work Sans"/>
              </a:rPr>
              <a:t>Get Matched!</a:t>
            </a:r>
            <a:endParaRPr sz="2400">
              <a:solidFill>
                <a:srgbClr val="2A6274"/>
              </a:solidFill>
              <a:latin typeface="Work Sans"/>
              <a:ea typeface="Work Sans"/>
              <a:cs typeface="Work Sans"/>
              <a:sym typeface="Work Sans"/>
            </a:endParaRPr>
          </a:p>
          <a:p>
            <a:pPr indent="-381000" lvl="0" marL="457200" rtl="0" algn="l">
              <a:spcBef>
                <a:spcPts val="0"/>
              </a:spcBef>
              <a:spcAft>
                <a:spcPts val="0"/>
              </a:spcAft>
              <a:buClr>
                <a:srgbClr val="2A6274"/>
              </a:buClr>
              <a:buSzPts val="2400"/>
              <a:buFont typeface="Work Sans"/>
              <a:buAutoNum type="arabicPeriod"/>
            </a:pPr>
            <a:r>
              <a:rPr lang="en-US" sz="2400">
                <a:solidFill>
                  <a:srgbClr val="2A6274"/>
                </a:solidFill>
                <a:latin typeface="Work Sans"/>
                <a:ea typeface="Work Sans"/>
                <a:cs typeface="Work Sans"/>
                <a:sym typeface="Work Sans"/>
              </a:rPr>
              <a:t>Sign Co-Sponsorship MoU</a:t>
            </a:r>
            <a:endParaRPr sz="2400">
              <a:solidFill>
                <a:srgbClr val="2A6274"/>
              </a:solidFill>
              <a:latin typeface="Work Sans"/>
              <a:ea typeface="Work Sans"/>
              <a:cs typeface="Work Sans"/>
              <a:sym typeface="Work Sans"/>
            </a:endParaRPr>
          </a:p>
          <a:p>
            <a:pPr indent="0" lvl="0" marL="457200" rtl="0" algn="l">
              <a:spcBef>
                <a:spcPts val="0"/>
              </a:spcBef>
              <a:spcAft>
                <a:spcPts val="0"/>
              </a:spcAft>
              <a:buNone/>
            </a:pPr>
            <a:r>
              <a:t/>
            </a:r>
            <a:endParaRPr sz="2400">
              <a:solidFill>
                <a:srgbClr val="2A6274"/>
              </a:solidFill>
              <a:latin typeface="Work Sans"/>
              <a:ea typeface="Work Sans"/>
              <a:cs typeface="Work Sans"/>
              <a:sym typeface="Work Sans"/>
            </a:endParaRPr>
          </a:p>
          <a:p>
            <a:pPr indent="0" lvl="0" marL="457200" rtl="0" algn="l">
              <a:spcBef>
                <a:spcPts val="0"/>
              </a:spcBef>
              <a:spcAft>
                <a:spcPts val="0"/>
              </a:spcAft>
              <a:buNone/>
            </a:pPr>
            <a:r>
              <a:t/>
            </a:r>
            <a:endParaRPr sz="2400">
              <a:solidFill>
                <a:srgbClr val="2A6274"/>
              </a:solidFill>
              <a:latin typeface="Work Sans"/>
              <a:ea typeface="Work Sans"/>
              <a:cs typeface="Work Sans"/>
              <a:sym typeface="Work Sans"/>
            </a:endParaRPr>
          </a:p>
        </p:txBody>
      </p:sp>
      <p:pic>
        <p:nvPicPr>
          <p:cNvPr id="552" name="Google Shape;552;p55"/>
          <p:cNvPicPr preferRelativeResize="0"/>
          <p:nvPr/>
        </p:nvPicPr>
        <p:blipFill>
          <a:blip r:embed="rId6">
            <a:alphaModFix/>
          </a:blip>
          <a:stretch>
            <a:fillRect/>
          </a:stretch>
        </p:blipFill>
        <p:spPr>
          <a:xfrm>
            <a:off x="1729025" y="3853950"/>
            <a:ext cx="5578650" cy="23365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56"/>
          <p:cNvPicPr preferRelativeResize="0"/>
          <p:nvPr/>
        </p:nvPicPr>
        <p:blipFill rotWithShape="1">
          <a:blip r:embed="rId3">
            <a:alphaModFix amt="20000"/>
          </a:blip>
          <a:srcRect b="0" l="0" r="0" t="0"/>
          <a:stretch/>
        </p:blipFill>
        <p:spPr>
          <a:xfrm>
            <a:off x="0" y="0"/>
            <a:ext cx="9144000" cy="6156356"/>
          </a:xfrm>
          <a:prstGeom prst="rect">
            <a:avLst/>
          </a:prstGeom>
          <a:noFill/>
          <a:ln>
            <a:noFill/>
          </a:ln>
        </p:spPr>
      </p:pic>
      <p:sp>
        <p:nvSpPr>
          <p:cNvPr id="558" name="Google Shape;558;p56"/>
          <p:cNvSpPr txBox="1"/>
          <p:nvPr/>
        </p:nvSpPr>
        <p:spPr>
          <a:xfrm>
            <a:off x="1946495" y="128586"/>
            <a:ext cx="5251010"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2A6274"/>
                </a:solidFill>
                <a:latin typeface="Work Sans"/>
                <a:ea typeface="Work Sans"/>
                <a:cs typeface="Work Sans"/>
                <a:sym typeface="Work Sans"/>
              </a:rPr>
              <a:t>THANK YOU!</a:t>
            </a:r>
            <a:endParaRPr b="1" i="0" sz="5400" u="none" cap="none" strike="noStrike">
              <a:solidFill>
                <a:srgbClr val="2A6274"/>
              </a:solidFill>
              <a:latin typeface="Work Sans"/>
              <a:ea typeface="Work Sans"/>
              <a:cs typeface="Work Sans"/>
              <a:sym typeface="Work Sans"/>
            </a:endParaRPr>
          </a:p>
        </p:txBody>
      </p:sp>
      <p:sp>
        <p:nvSpPr>
          <p:cNvPr id="559" name="Google Shape;559;p56"/>
          <p:cNvSpPr txBox="1"/>
          <p:nvPr/>
        </p:nvSpPr>
        <p:spPr>
          <a:xfrm>
            <a:off x="0" y="6156356"/>
            <a:ext cx="9144000" cy="701644"/>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56"/>
          <p:cNvSpPr txBox="1"/>
          <p:nvPr/>
        </p:nvSpPr>
        <p:spPr>
          <a:xfrm>
            <a:off x="1748223" y="1431023"/>
            <a:ext cx="5647555" cy="27183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A6274"/>
                </a:solidFill>
                <a:latin typeface="Work Sans"/>
                <a:ea typeface="Work Sans"/>
                <a:cs typeface="Work Sans"/>
                <a:sym typeface="Work Sans"/>
              </a:rPr>
              <a:t>Website: </a:t>
            </a:r>
            <a:r>
              <a:rPr b="0" i="0" lang="en-US" sz="2400" u="none" cap="none" strike="noStrike">
                <a:solidFill>
                  <a:srgbClr val="2A6274"/>
                </a:solidFill>
                <a:latin typeface="Work Sans"/>
                <a:ea typeface="Work Sans"/>
                <a:cs typeface="Work Sans"/>
                <a:sym typeface="Work Sans"/>
              </a:rPr>
              <a:t>www.acc-den.org </a:t>
            </a:r>
            <a:endParaRPr b="1" i="0" sz="2400" u="none" cap="none" strike="noStrike">
              <a:solidFill>
                <a:srgbClr val="2A627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A6274"/>
                </a:solidFill>
                <a:latin typeface="Work Sans"/>
                <a:ea typeface="Work Sans"/>
                <a:cs typeface="Work Sans"/>
                <a:sym typeface="Work Sans"/>
              </a:rPr>
              <a:t>Facebook: </a:t>
            </a:r>
            <a:r>
              <a:rPr b="0" i="0" lang="en-US" sz="2400" u="none" cap="none" strike="noStrike">
                <a:solidFill>
                  <a:srgbClr val="2A6274"/>
                </a:solidFill>
                <a:latin typeface="Work Sans"/>
                <a:ea typeface="Work Sans"/>
                <a:cs typeface="Work Sans"/>
                <a:sym typeface="Work Sans"/>
              </a:rPr>
              <a:t>African Community Center of Denver</a:t>
            </a:r>
            <a:endParaRPr b="1" i="0" sz="2400" u="none" cap="none" strike="noStrike">
              <a:solidFill>
                <a:srgbClr val="2A627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A6274"/>
                </a:solidFill>
                <a:latin typeface="Work Sans"/>
                <a:ea typeface="Work Sans"/>
                <a:cs typeface="Work Sans"/>
                <a:sym typeface="Work Sans"/>
              </a:rPr>
              <a:t>Instagram: </a:t>
            </a:r>
            <a:r>
              <a:rPr b="0" i="0" lang="en-US" sz="2400" u="none" cap="none" strike="noStrike">
                <a:solidFill>
                  <a:srgbClr val="2A6274"/>
                </a:solidFill>
                <a:latin typeface="Work Sans"/>
                <a:ea typeface="Work Sans"/>
                <a:cs typeface="Work Sans"/>
                <a:sym typeface="Work Sans"/>
              </a:rPr>
              <a:t>africancommunitycenter</a:t>
            </a:r>
            <a:endParaRPr b="0" i="0" sz="2400" u="none" cap="none" strike="noStrike">
              <a:solidFill>
                <a:srgbClr val="2A6274"/>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A6274"/>
                </a:solidFill>
                <a:latin typeface="Work Sans"/>
                <a:ea typeface="Work Sans"/>
                <a:cs typeface="Work Sans"/>
                <a:sym typeface="Work Sans"/>
              </a:rPr>
              <a:t>Twitter: </a:t>
            </a:r>
            <a:r>
              <a:rPr b="0" i="0" lang="en-US" sz="2400" u="none" cap="none" strike="noStrike">
                <a:solidFill>
                  <a:srgbClr val="2A6274"/>
                </a:solidFill>
                <a:latin typeface="Work Sans"/>
                <a:ea typeface="Work Sans"/>
                <a:cs typeface="Work Sans"/>
                <a:sym typeface="Work Sans"/>
              </a:rPr>
              <a:t>@ACCDenRefugees</a:t>
            </a:r>
            <a:endParaRPr b="1" i="0" sz="2400" u="none" cap="none" strike="noStrike">
              <a:solidFill>
                <a:srgbClr val="2A627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A6274"/>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A6274"/>
                </a:solidFill>
                <a:latin typeface="Work Sans"/>
                <a:ea typeface="Work Sans"/>
                <a:cs typeface="Work Sans"/>
                <a:sym typeface="Work Sans"/>
              </a:rPr>
              <a:t>Email: </a:t>
            </a:r>
            <a:r>
              <a:rPr lang="en-US" sz="2400">
                <a:solidFill>
                  <a:srgbClr val="2A6274"/>
                </a:solidFill>
                <a:latin typeface="Work Sans"/>
                <a:ea typeface="Work Sans"/>
                <a:cs typeface="Work Sans"/>
                <a:sym typeface="Work Sans"/>
              </a:rPr>
              <a:t>kate</a:t>
            </a:r>
            <a:r>
              <a:rPr b="0" i="0" lang="en-US" sz="2400" u="none" cap="none" strike="noStrike">
                <a:solidFill>
                  <a:srgbClr val="2A6274"/>
                </a:solidFill>
                <a:latin typeface="Work Sans"/>
                <a:ea typeface="Work Sans"/>
                <a:cs typeface="Work Sans"/>
                <a:sym typeface="Work Sans"/>
              </a:rPr>
              <a:t>@acc-den.org</a:t>
            </a:r>
            <a:endParaRPr b="1" i="0" sz="2400" u="none" cap="none" strike="noStrike">
              <a:solidFill>
                <a:srgbClr val="2A6274"/>
              </a:solidFill>
              <a:latin typeface="Work Sans"/>
              <a:ea typeface="Work Sans"/>
              <a:cs typeface="Work Sans"/>
              <a:sym typeface="Work Sans"/>
            </a:endParaRPr>
          </a:p>
        </p:txBody>
      </p:sp>
      <p:pic>
        <p:nvPicPr>
          <p:cNvPr id="561" name="Google Shape;561;p56"/>
          <p:cNvPicPr preferRelativeResize="0"/>
          <p:nvPr/>
        </p:nvPicPr>
        <p:blipFill rotWithShape="1">
          <a:blip r:embed="rId4">
            <a:alphaModFix/>
          </a:blip>
          <a:srcRect b="0" l="0" r="0" t="0"/>
          <a:stretch/>
        </p:blipFill>
        <p:spPr>
          <a:xfrm>
            <a:off x="3672996" y="4149326"/>
            <a:ext cx="1798007" cy="1838503"/>
          </a:xfrm>
          <a:prstGeom prst="rect">
            <a:avLst/>
          </a:prstGeom>
          <a:noFill/>
          <a:ln>
            <a:noFill/>
          </a:ln>
        </p:spPr>
      </p:pic>
      <p:sp>
        <p:nvSpPr>
          <p:cNvPr id="562" name="Google Shape;562;p56"/>
          <p:cNvSpPr txBox="1"/>
          <p:nvPr/>
        </p:nvSpPr>
        <p:spPr>
          <a:xfrm>
            <a:off x="7242989" y="6106301"/>
            <a:ext cx="2027760" cy="26725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Work Sans"/>
                <a:ea typeface="Work Sans"/>
                <a:cs typeface="Work Sans"/>
                <a:sym typeface="Work Sans"/>
              </a:rPr>
              <a:t>Photo: Courtesy of John Abramson </a:t>
            </a:r>
            <a:endParaRPr b="0" i="0" sz="800" u="none" cap="none" strike="noStrike">
              <a:solidFill>
                <a:schemeClr val="lt1"/>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7"/>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 name="Google Shape;127;p17"/>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128" name="Google Shape;128;p17"/>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129" name="Google Shape;129;p17"/>
          <p:cNvSpPr txBox="1"/>
          <p:nvPr/>
        </p:nvSpPr>
        <p:spPr>
          <a:xfrm>
            <a:off x="579775" y="1325225"/>
            <a:ext cx="7752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latin typeface="Work Sans"/>
              <a:ea typeface="Work Sans"/>
              <a:cs typeface="Work Sans"/>
              <a:sym typeface="Work Sans"/>
            </a:endParaRPr>
          </a:p>
        </p:txBody>
      </p:sp>
      <p:sp>
        <p:nvSpPr>
          <p:cNvPr id="130" name="Google Shape;130;p17"/>
          <p:cNvSpPr txBox="1"/>
          <p:nvPr/>
        </p:nvSpPr>
        <p:spPr>
          <a:xfrm>
            <a:off x="5960175" y="6278225"/>
            <a:ext cx="2998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FFFFFF"/>
                </a:solidFill>
                <a:latin typeface="Calibri"/>
                <a:ea typeface="Calibri"/>
                <a:cs typeface="Calibri"/>
                <a:sym typeface="Calibri"/>
              </a:rPr>
              <a:t>Photo Courtesy of Church World Service</a:t>
            </a:r>
            <a:endParaRPr sz="1300">
              <a:solidFill>
                <a:srgbClr val="FFFFFF"/>
              </a:solidFill>
              <a:latin typeface="Calibri"/>
              <a:ea typeface="Calibri"/>
              <a:cs typeface="Calibri"/>
              <a:sym typeface="Calibri"/>
            </a:endParaRPr>
          </a:p>
        </p:txBody>
      </p:sp>
      <p:pic>
        <p:nvPicPr>
          <p:cNvPr id="131" name="Google Shape;131;p17"/>
          <p:cNvPicPr preferRelativeResize="0"/>
          <p:nvPr/>
        </p:nvPicPr>
        <p:blipFill>
          <a:blip r:embed="rId4">
            <a:alphaModFix/>
          </a:blip>
          <a:stretch>
            <a:fillRect/>
          </a:stretch>
        </p:blipFill>
        <p:spPr>
          <a:xfrm>
            <a:off x="990600" y="1092550"/>
            <a:ext cx="7170349" cy="4911399"/>
          </a:xfrm>
          <a:prstGeom prst="rect">
            <a:avLst/>
          </a:prstGeom>
          <a:noFill/>
          <a:ln>
            <a:noFill/>
          </a:ln>
        </p:spPr>
      </p:pic>
      <p:sp>
        <p:nvSpPr>
          <p:cNvPr id="132" name="Google Shape;132;p17"/>
          <p:cNvSpPr txBox="1"/>
          <p:nvPr/>
        </p:nvSpPr>
        <p:spPr>
          <a:xfrm>
            <a:off x="0" y="86125"/>
            <a:ext cx="91440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Social Bridging</a:t>
            </a:r>
            <a:endParaRPr b="1" i="0" sz="4400" u="none" cap="none" strike="noStrike">
              <a:solidFill>
                <a:srgbClr val="2A6274"/>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nvSpPr>
        <p:spPr>
          <a:xfrm>
            <a:off x="1946500" y="86125"/>
            <a:ext cx="54885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A6274"/>
                </a:solidFill>
                <a:latin typeface="Work Sans"/>
                <a:ea typeface="Work Sans"/>
                <a:cs typeface="Work Sans"/>
                <a:sym typeface="Work Sans"/>
              </a:rPr>
              <a:t>Who is a </a:t>
            </a:r>
            <a:r>
              <a:rPr b="1" lang="en-US" sz="4400">
                <a:solidFill>
                  <a:srgbClr val="2A6274"/>
                </a:solidFill>
                <a:latin typeface="Work Sans"/>
                <a:ea typeface="Work Sans"/>
                <a:cs typeface="Work Sans"/>
                <a:sym typeface="Work Sans"/>
              </a:rPr>
              <a:t>R</a:t>
            </a:r>
            <a:r>
              <a:rPr b="1" i="0" lang="en-US" sz="4400" u="none" cap="none" strike="noStrike">
                <a:solidFill>
                  <a:srgbClr val="2A6274"/>
                </a:solidFill>
                <a:latin typeface="Work Sans"/>
                <a:ea typeface="Work Sans"/>
                <a:cs typeface="Work Sans"/>
                <a:sym typeface="Work Sans"/>
              </a:rPr>
              <a:t>efugee?</a:t>
            </a:r>
            <a:endParaRPr b="1" i="0" sz="4400" u="none" cap="none" strike="noStrike">
              <a:solidFill>
                <a:srgbClr val="2A6274"/>
              </a:solidFill>
              <a:latin typeface="Work Sans"/>
              <a:ea typeface="Work Sans"/>
              <a:cs typeface="Work Sans"/>
              <a:sym typeface="Work Sans"/>
            </a:endParaRPr>
          </a:p>
        </p:txBody>
      </p:sp>
      <p:sp>
        <p:nvSpPr>
          <p:cNvPr id="138" name="Google Shape;138;p18"/>
          <p:cNvSpPr txBox="1"/>
          <p:nvPr/>
        </p:nvSpPr>
        <p:spPr>
          <a:xfrm>
            <a:off x="0" y="6156356"/>
            <a:ext cx="9144000" cy="701644"/>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 name="Google Shape;139;p18"/>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140" name="Google Shape;140;p18"/>
          <p:cNvCxnSpPr/>
          <p:nvPr/>
        </p:nvCxnSpPr>
        <p:spPr>
          <a:xfrm>
            <a:off x="1497932" y="950495"/>
            <a:ext cx="6148136"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09"/>
              </a:srgbClr>
            </a:outerShdw>
          </a:effectLst>
        </p:spPr>
      </p:cxnSp>
      <p:sp>
        <p:nvSpPr>
          <p:cNvPr id="141" name="Google Shape;141;p18"/>
          <p:cNvSpPr txBox="1"/>
          <p:nvPr/>
        </p:nvSpPr>
        <p:spPr>
          <a:xfrm>
            <a:off x="6774561" y="6308529"/>
            <a:ext cx="2369439" cy="39729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Sources: 1951 Refugee Convention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              </a:t>
            </a:r>
            <a:r>
              <a:rPr b="0" i="0" lang="en-US" sz="1000" u="none" cap="none" strike="noStrike">
                <a:solidFill>
                  <a:schemeClr val="lt1"/>
                </a:solidFill>
                <a:latin typeface="Work Sans"/>
                <a:ea typeface="Work Sans"/>
                <a:cs typeface="Work Sans"/>
                <a:sym typeface="Work Sans"/>
              </a:rPr>
              <a:t>UNHCR</a:t>
            </a:r>
            <a:endParaRPr b="0" i="0" sz="1000" u="none" cap="none" strike="noStrike">
              <a:solidFill>
                <a:schemeClr val="lt1"/>
              </a:solidFill>
              <a:latin typeface="Work Sans"/>
              <a:ea typeface="Work Sans"/>
              <a:cs typeface="Work Sans"/>
              <a:sym typeface="Work Sans"/>
            </a:endParaRPr>
          </a:p>
        </p:txBody>
      </p:sp>
      <p:sp>
        <p:nvSpPr>
          <p:cNvPr id="142" name="Google Shape;142;p18"/>
          <p:cNvSpPr txBox="1"/>
          <p:nvPr/>
        </p:nvSpPr>
        <p:spPr>
          <a:xfrm>
            <a:off x="192725" y="5079083"/>
            <a:ext cx="4040100" cy="7017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None/>
            </a:pPr>
            <a:r>
              <a:rPr lang="en-US" sz="2000">
                <a:solidFill>
                  <a:srgbClr val="2A6274"/>
                </a:solidFill>
                <a:latin typeface="Work Sans"/>
                <a:ea typeface="Work Sans"/>
                <a:cs typeface="Work Sans"/>
                <a:sym typeface="Work Sans"/>
              </a:rPr>
              <a:t>ACC also works with</a:t>
            </a:r>
            <a:endParaRPr sz="2000">
              <a:solidFill>
                <a:srgbClr val="2A6274"/>
              </a:solidFill>
              <a:latin typeface="Work Sans"/>
              <a:ea typeface="Work Sans"/>
              <a:cs typeface="Work Sans"/>
              <a:sym typeface="Work Sans"/>
            </a:endParaRPr>
          </a:p>
          <a:p>
            <a:pPr indent="-317500" lvl="0" marL="914400" marR="0" rtl="0" algn="l">
              <a:lnSpc>
                <a:spcPct val="100000"/>
              </a:lnSpc>
              <a:spcBef>
                <a:spcPts val="0"/>
              </a:spcBef>
              <a:spcAft>
                <a:spcPts val="0"/>
              </a:spcAft>
              <a:buClr>
                <a:srgbClr val="2A6274"/>
              </a:buClr>
              <a:buSzPts val="1400"/>
              <a:buFont typeface="Work Sans"/>
              <a:buChar char="●"/>
            </a:pPr>
            <a:r>
              <a:rPr lang="en-US" sz="2000">
                <a:solidFill>
                  <a:srgbClr val="2A6274"/>
                </a:solidFill>
                <a:latin typeface="Work Sans"/>
                <a:ea typeface="Work Sans"/>
                <a:cs typeface="Work Sans"/>
                <a:sym typeface="Work Sans"/>
              </a:rPr>
              <a:t>Asylees</a:t>
            </a:r>
            <a:endParaRPr sz="20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sz="2000">
              <a:latin typeface="Work Sans"/>
              <a:ea typeface="Work Sans"/>
              <a:cs typeface="Work Sans"/>
              <a:sym typeface="Work Sans"/>
            </a:endParaRPr>
          </a:p>
        </p:txBody>
      </p:sp>
      <p:sp>
        <p:nvSpPr>
          <p:cNvPr id="143" name="Google Shape;143;p18"/>
          <p:cNvSpPr/>
          <p:nvPr/>
        </p:nvSpPr>
        <p:spPr>
          <a:xfrm>
            <a:off x="213275" y="1044200"/>
            <a:ext cx="4040100" cy="3846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txBox="1"/>
          <p:nvPr/>
        </p:nvSpPr>
        <p:spPr>
          <a:xfrm>
            <a:off x="192725" y="5478851"/>
            <a:ext cx="4040100" cy="3972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None/>
            </a:pPr>
            <a:r>
              <a:t/>
            </a:r>
            <a:endParaRPr b="0" i="0" sz="1400" u="none" cap="none" strike="noStrike">
              <a:solidFill>
                <a:srgbClr val="2A6274"/>
              </a:solidFill>
              <a:latin typeface="Arial"/>
              <a:ea typeface="Arial"/>
              <a:cs typeface="Arial"/>
              <a:sym typeface="Arial"/>
            </a:endParaRPr>
          </a:p>
        </p:txBody>
      </p:sp>
      <p:sp>
        <p:nvSpPr>
          <p:cNvPr id="145" name="Google Shape;145;p18"/>
          <p:cNvSpPr txBox="1"/>
          <p:nvPr/>
        </p:nvSpPr>
        <p:spPr>
          <a:xfrm>
            <a:off x="397625" y="1563000"/>
            <a:ext cx="3556500" cy="3477900"/>
          </a:xfrm>
          <a:prstGeom prst="rect">
            <a:avLst/>
          </a:prstGeom>
          <a:noFill/>
          <a:ln>
            <a:noFill/>
          </a:ln>
        </p:spPr>
        <p:txBody>
          <a:bodyPr anchorCtr="0" anchor="t" bIns="45700" lIns="91425" spcFirstLastPara="1" rIns="91425" wrap="square" tIns="45700">
            <a:noAutofit/>
          </a:bodyPr>
          <a:lstStyle/>
          <a:p>
            <a:pPr indent="0" lvl="0" marL="203200" rtl="0" algn="ctr">
              <a:lnSpc>
                <a:spcPct val="115000"/>
              </a:lnSpc>
              <a:spcBef>
                <a:spcPts val="0"/>
              </a:spcBef>
              <a:spcAft>
                <a:spcPts val="0"/>
              </a:spcAft>
              <a:buClr>
                <a:schemeClr val="dk1"/>
              </a:buClr>
              <a:buSzPts val="1100"/>
              <a:buFont typeface="Arial"/>
              <a:buNone/>
            </a:pPr>
            <a:r>
              <a:rPr lang="en-US" sz="2500">
                <a:solidFill>
                  <a:srgbClr val="2A6274"/>
                </a:solidFill>
                <a:latin typeface="Work Sans"/>
                <a:ea typeface="Work Sans"/>
                <a:cs typeface="Work Sans"/>
                <a:sym typeface="Work Sans"/>
              </a:rPr>
              <a:t>A person </a:t>
            </a:r>
            <a:endParaRPr sz="2500">
              <a:solidFill>
                <a:srgbClr val="2A6274"/>
              </a:solidFill>
              <a:latin typeface="Work Sans"/>
              <a:ea typeface="Work Sans"/>
              <a:cs typeface="Work Sans"/>
              <a:sym typeface="Work Sans"/>
            </a:endParaRPr>
          </a:p>
          <a:p>
            <a:pPr indent="0" lvl="0" marL="203200" rtl="0" algn="ctr">
              <a:lnSpc>
                <a:spcPct val="115000"/>
              </a:lnSpc>
              <a:spcBef>
                <a:spcPts val="0"/>
              </a:spcBef>
              <a:spcAft>
                <a:spcPts val="0"/>
              </a:spcAft>
              <a:buClr>
                <a:schemeClr val="dk1"/>
              </a:buClr>
              <a:buSzPts val="1100"/>
              <a:buFont typeface="Arial"/>
              <a:buNone/>
            </a:pPr>
            <a:r>
              <a:rPr b="1" lang="en-US" sz="2500">
                <a:solidFill>
                  <a:srgbClr val="2A6274"/>
                </a:solidFill>
                <a:latin typeface="Work Sans"/>
                <a:ea typeface="Work Sans"/>
                <a:cs typeface="Work Sans"/>
                <a:sym typeface="Work Sans"/>
              </a:rPr>
              <a:t>forced to flee</a:t>
            </a:r>
            <a:r>
              <a:rPr lang="en-US" sz="2500">
                <a:solidFill>
                  <a:srgbClr val="2A6274"/>
                </a:solidFill>
                <a:latin typeface="Work Sans"/>
                <a:ea typeface="Work Sans"/>
                <a:cs typeface="Work Sans"/>
                <a:sym typeface="Work Sans"/>
              </a:rPr>
              <a:t> </a:t>
            </a:r>
            <a:endParaRPr sz="2500">
              <a:solidFill>
                <a:srgbClr val="2A6274"/>
              </a:solidFill>
              <a:latin typeface="Work Sans"/>
              <a:ea typeface="Work Sans"/>
              <a:cs typeface="Work Sans"/>
              <a:sym typeface="Work Sans"/>
            </a:endParaRPr>
          </a:p>
          <a:p>
            <a:pPr indent="0" lvl="0" marL="203200" rtl="0" algn="ctr">
              <a:lnSpc>
                <a:spcPct val="115000"/>
              </a:lnSpc>
              <a:spcBef>
                <a:spcPts val="0"/>
              </a:spcBef>
              <a:spcAft>
                <a:spcPts val="0"/>
              </a:spcAft>
              <a:buClr>
                <a:schemeClr val="dk1"/>
              </a:buClr>
              <a:buSzPts val="1100"/>
              <a:buFont typeface="Arial"/>
              <a:buNone/>
            </a:pPr>
            <a:r>
              <a:rPr lang="en-US" sz="2500">
                <a:solidFill>
                  <a:srgbClr val="2A6274"/>
                </a:solidFill>
                <a:latin typeface="Work Sans"/>
                <a:ea typeface="Work Sans"/>
                <a:cs typeface="Work Sans"/>
                <a:sym typeface="Work Sans"/>
              </a:rPr>
              <a:t>their home country to escape persecution, war, or violence</a:t>
            </a:r>
            <a:endParaRPr sz="2500">
              <a:solidFill>
                <a:srgbClr val="2A6274"/>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2000"/>
              <a:buFont typeface="Arial"/>
              <a:buNone/>
            </a:pPr>
            <a:r>
              <a:t/>
            </a:r>
            <a:endParaRPr sz="20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146" name="Google Shape;146;p18"/>
          <p:cNvPicPr preferRelativeResize="0"/>
          <p:nvPr/>
        </p:nvPicPr>
        <p:blipFill>
          <a:blip r:embed="rId4">
            <a:alphaModFix/>
          </a:blip>
          <a:stretch>
            <a:fillRect/>
          </a:stretch>
        </p:blipFill>
        <p:spPr>
          <a:xfrm>
            <a:off x="4405775" y="1008025"/>
            <a:ext cx="4585825" cy="44722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9"/>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2" name="Google Shape;152;p19"/>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sp>
        <p:nvSpPr>
          <p:cNvPr id="153" name="Google Shape;153;p19"/>
          <p:cNvSpPr txBox="1"/>
          <p:nvPr/>
        </p:nvSpPr>
        <p:spPr>
          <a:xfrm>
            <a:off x="6774561" y="6308529"/>
            <a:ext cx="23694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Sources: 1951 Refugee Convention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              UNHCR</a:t>
            </a:r>
            <a:endParaRPr b="0" i="0" sz="1000" u="none" cap="none" strike="noStrike">
              <a:solidFill>
                <a:schemeClr val="lt1"/>
              </a:solidFill>
              <a:latin typeface="Work Sans"/>
              <a:ea typeface="Work Sans"/>
              <a:cs typeface="Work Sans"/>
              <a:sym typeface="Work Sans"/>
            </a:endParaRPr>
          </a:p>
        </p:txBody>
      </p:sp>
      <p:pic>
        <p:nvPicPr>
          <p:cNvPr id="154" name="Google Shape;154;p19"/>
          <p:cNvPicPr preferRelativeResize="0"/>
          <p:nvPr/>
        </p:nvPicPr>
        <p:blipFill>
          <a:blip r:embed="rId4">
            <a:alphaModFix/>
          </a:blip>
          <a:stretch>
            <a:fillRect/>
          </a:stretch>
        </p:blipFill>
        <p:spPr>
          <a:xfrm>
            <a:off x="0" y="214689"/>
            <a:ext cx="9144000" cy="58521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0"/>
          <p:cNvSpPr txBox="1"/>
          <p:nvPr/>
        </p:nvSpPr>
        <p:spPr>
          <a:xfrm>
            <a:off x="1946500" y="86125"/>
            <a:ext cx="54885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400">
                <a:solidFill>
                  <a:srgbClr val="2A6274"/>
                </a:solidFill>
                <a:latin typeface="Work Sans"/>
                <a:ea typeface="Work Sans"/>
                <a:cs typeface="Work Sans"/>
                <a:sym typeface="Work Sans"/>
              </a:rPr>
              <a:t>Afghanistan</a:t>
            </a:r>
            <a:endParaRPr b="1" i="0" sz="4400" u="none" cap="none" strike="noStrike">
              <a:solidFill>
                <a:srgbClr val="2A6274"/>
              </a:solidFill>
              <a:latin typeface="Work Sans"/>
              <a:ea typeface="Work Sans"/>
              <a:cs typeface="Work Sans"/>
              <a:sym typeface="Work Sans"/>
            </a:endParaRPr>
          </a:p>
        </p:txBody>
      </p:sp>
      <p:sp>
        <p:nvSpPr>
          <p:cNvPr id="160" name="Google Shape;160;p20"/>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 name="Google Shape;161;p20"/>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162" name="Google Shape;162;p20"/>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163" name="Google Shape;163;p20"/>
          <p:cNvSpPr txBox="1"/>
          <p:nvPr/>
        </p:nvSpPr>
        <p:spPr>
          <a:xfrm>
            <a:off x="-200300" y="4872058"/>
            <a:ext cx="4040100" cy="70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20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sz="2000">
              <a:latin typeface="Work Sans"/>
              <a:ea typeface="Work Sans"/>
              <a:cs typeface="Work Sans"/>
              <a:sym typeface="Work Sans"/>
            </a:endParaRPr>
          </a:p>
        </p:txBody>
      </p:sp>
      <p:pic>
        <p:nvPicPr>
          <p:cNvPr id="164" name="Google Shape;164;p20"/>
          <p:cNvPicPr preferRelativeResize="0"/>
          <p:nvPr/>
        </p:nvPicPr>
        <p:blipFill>
          <a:blip r:embed="rId4">
            <a:alphaModFix/>
          </a:blip>
          <a:stretch>
            <a:fillRect/>
          </a:stretch>
        </p:blipFill>
        <p:spPr>
          <a:xfrm>
            <a:off x="1758077" y="1008025"/>
            <a:ext cx="5676924" cy="51483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txBox="1"/>
          <p:nvPr/>
        </p:nvSpPr>
        <p:spPr>
          <a:xfrm>
            <a:off x="517350" y="86125"/>
            <a:ext cx="78693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3900">
                <a:solidFill>
                  <a:srgbClr val="2A6274"/>
                </a:solidFill>
                <a:latin typeface="Work Sans"/>
                <a:ea typeface="Work Sans"/>
                <a:cs typeface="Work Sans"/>
                <a:sym typeface="Work Sans"/>
              </a:rPr>
              <a:t>Other ORR Eligible Populations</a:t>
            </a:r>
            <a:endParaRPr b="1" i="0" sz="3900" u="none" cap="none" strike="noStrike">
              <a:solidFill>
                <a:srgbClr val="2A6274"/>
              </a:solidFill>
              <a:latin typeface="Work Sans"/>
              <a:ea typeface="Work Sans"/>
              <a:cs typeface="Work Sans"/>
              <a:sym typeface="Work Sans"/>
            </a:endParaRPr>
          </a:p>
        </p:txBody>
      </p:sp>
      <p:sp>
        <p:nvSpPr>
          <p:cNvPr id="170" name="Google Shape;170;p21"/>
          <p:cNvSpPr txBox="1"/>
          <p:nvPr/>
        </p:nvSpPr>
        <p:spPr>
          <a:xfrm>
            <a:off x="0" y="6156356"/>
            <a:ext cx="9144000" cy="701700"/>
          </a:xfrm>
          <a:prstGeom prst="rect">
            <a:avLst/>
          </a:prstGeom>
          <a:solidFill>
            <a:srgbClr val="2A62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 name="Google Shape;171;p21"/>
          <p:cNvPicPr preferRelativeResize="0"/>
          <p:nvPr/>
        </p:nvPicPr>
        <p:blipFill rotWithShape="1">
          <a:blip r:embed="rId3">
            <a:alphaModFix/>
          </a:blip>
          <a:srcRect b="0" l="0" r="0" t="0"/>
          <a:stretch/>
        </p:blipFill>
        <p:spPr>
          <a:xfrm>
            <a:off x="239850" y="6237807"/>
            <a:ext cx="1357214" cy="538741"/>
          </a:xfrm>
          <a:prstGeom prst="rect">
            <a:avLst/>
          </a:prstGeom>
          <a:noFill/>
          <a:ln>
            <a:noFill/>
          </a:ln>
        </p:spPr>
      </p:pic>
      <p:cxnSp>
        <p:nvCxnSpPr>
          <p:cNvPr id="172" name="Google Shape;172;p21"/>
          <p:cNvCxnSpPr/>
          <p:nvPr/>
        </p:nvCxnSpPr>
        <p:spPr>
          <a:xfrm>
            <a:off x="1497932" y="950495"/>
            <a:ext cx="6148200" cy="0"/>
          </a:xfrm>
          <a:prstGeom prst="straightConnector1">
            <a:avLst/>
          </a:prstGeom>
          <a:noFill/>
          <a:ln cap="flat" cmpd="sng" w="38100">
            <a:solidFill>
              <a:srgbClr val="2A6274"/>
            </a:solidFill>
            <a:prstDash val="solid"/>
            <a:round/>
            <a:headEnd len="sm" w="sm" type="none"/>
            <a:tailEnd len="sm" w="sm" type="none"/>
          </a:ln>
          <a:effectLst>
            <a:outerShdw blurRad="40000" rotWithShape="0" dir="5400000" dist="23000">
              <a:srgbClr val="000000">
                <a:alpha val="34510"/>
              </a:srgbClr>
            </a:outerShdw>
          </a:effectLst>
        </p:spPr>
      </p:cxnSp>
      <p:sp>
        <p:nvSpPr>
          <p:cNvPr id="173" name="Google Shape;173;p21"/>
          <p:cNvSpPr txBox="1"/>
          <p:nvPr/>
        </p:nvSpPr>
        <p:spPr>
          <a:xfrm>
            <a:off x="6774561" y="6308529"/>
            <a:ext cx="23694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Sources: 1951 Refugee Convention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Work Sans"/>
                <a:ea typeface="Work Sans"/>
                <a:cs typeface="Work Sans"/>
                <a:sym typeface="Work Sans"/>
              </a:rPr>
              <a:t>              UNHCR</a:t>
            </a:r>
            <a:endParaRPr b="0" i="0" sz="1000" u="none" cap="none" strike="noStrike">
              <a:solidFill>
                <a:schemeClr val="lt1"/>
              </a:solidFill>
              <a:latin typeface="Work Sans"/>
              <a:ea typeface="Work Sans"/>
              <a:cs typeface="Work Sans"/>
              <a:sym typeface="Work Sans"/>
            </a:endParaRPr>
          </a:p>
        </p:txBody>
      </p:sp>
      <p:sp>
        <p:nvSpPr>
          <p:cNvPr id="174" name="Google Shape;174;p21"/>
          <p:cNvSpPr txBox="1"/>
          <p:nvPr/>
        </p:nvSpPr>
        <p:spPr>
          <a:xfrm>
            <a:off x="6600" y="1933575"/>
            <a:ext cx="2868900" cy="1970400"/>
          </a:xfrm>
          <a:prstGeom prst="rect">
            <a:avLst/>
          </a:prstGeom>
          <a:noFill/>
          <a:ln>
            <a:noFill/>
          </a:ln>
        </p:spPr>
        <p:txBody>
          <a:bodyPr anchorCtr="0" anchor="t" bIns="45700" lIns="91425" spcFirstLastPara="1" rIns="91425" wrap="square" tIns="45700">
            <a:noAutofit/>
          </a:bodyPr>
          <a:lstStyle/>
          <a:p>
            <a:pPr indent="-311150" lvl="0" marL="457200" marR="0" rtl="0" algn="l">
              <a:lnSpc>
                <a:spcPct val="100000"/>
              </a:lnSpc>
              <a:spcBef>
                <a:spcPts val="0"/>
              </a:spcBef>
              <a:spcAft>
                <a:spcPts val="0"/>
              </a:spcAft>
              <a:buClr>
                <a:srgbClr val="2A6274"/>
              </a:buClr>
              <a:buSzPts val="2400"/>
              <a:buChar char="•"/>
            </a:pPr>
            <a:r>
              <a:rPr lang="en-US" sz="2200">
                <a:solidFill>
                  <a:srgbClr val="2A6274"/>
                </a:solidFill>
                <a:latin typeface="Work Sans"/>
                <a:ea typeface="Work Sans"/>
                <a:cs typeface="Work Sans"/>
                <a:sym typeface="Work Sans"/>
              </a:rPr>
              <a:t>ORR = Office </a:t>
            </a:r>
            <a:br>
              <a:rPr lang="en-US" sz="2200">
                <a:solidFill>
                  <a:srgbClr val="2A6274"/>
                </a:solidFill>
                <a:latin typeface="Work Sans"/>
                <a:ea typeface="Work Sans"/>
                <a:cs typeface="Work Sans"/>
                <a:sym typeface="Work Sans"/>
              </a:rPr>
            </a:br>
            <a:r>
              <a:rPr lang="en-US" sz="2200">
                <a:solidFill>
                  <a:srgbClr val="2A6274"/>
                </a:solidFill>
                <a:latin typeface="Work Sans"/>
                <a:ea typeface="Work Sans"/>
                <a:cs typeface="Work Sans"/>
                <a:sym typeface="Work Sans"/>
              </a:rPr>
              <a:t>of Refugee Resettlement </a:t>
            </a:r>
            <a:endParaRPr sz="2200">
              <a:solidFill>
                <a:srgbClr val="2A6274"/>
              </a:solidFill>
              <a:latin typeface="Work Sans"/>
              <a:ea typeface="Work Sans"/>
              <a:cs typeface="Work Sans"/>
              <a:sym typeface="Work Sans"/>
            </a:endParaRPr>
          </a:p>
          <a:p>
            <a:pPr indent="-311150" lvl="0" marL="457200" marR="0" rtl="0" algn="l">
              <a:lnSpc>
                <a:spcPct val="100000"/>
              </a:lnSpc>
              <a:spcBef>
                <a:spcPts val="0"/>
              </a:spcBef>
              <a:spcAft>
                <a:spcPts val="0"/>
              </a:spcAft>
              <a:buClr>
                <a:srgbClr val="2A6274"/>
              </a:buClr>
              <a:buSzPts val="2400"/>
              <a:buChar char="•"/>
            </a:pPr>
            <a:r>
              <a:rPr lang="en-US" sz="2200">
                <a:solidFill>
                  <a:srgbClr val="2A6274"/>
                </a:solidFill>
                <a:latin typeface="Work Sans"/>
                <a:ea typeface="Work Sans"/>
                <a:cs typeface="Work Sans"/>
                <a:sym typeface="Work Sans"/>
              </a:rPr>
              <a:t>Special Immigrant </a:t>
            </a:r>
            <a:endParaRPr sz="22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rPr lang="en-US" sz="2200">
                <a:solidFill>
                  <a:srgbClr val="2A6274"/>
                </a:solidFill>
                <a:latin typeface="Work Sans"/>
                <a:ea typeface="Work Sans"/>
                <a:cs typeface="Work Sans"/>
                <a:sym typeface="Work Sans"/>
              </a:rPr>
              <a:t>Visa Holders (SIVs)</a:t>
            </a:r>
            <a:endParaRPr sz="2200">
              <a:solidFill>
                <a:srgbClr val="2A6274"/>
              </a:solidFill>
              <a:latin typeface="Work Sans"/>
              <a:ea typeface="Work Sans"/>
              <a:cs typeface="Work Sans"/>
              <a:sym typeface="Work Sans"/>
            </a:endParaRPr>
          </a:p>
          <a:p>
            <a:pPr indent="-298450" lvl="0" marL="457200" marR="0" rtl="0" algn="l">
              <a:lnSpc>
                <a:spcPct val="100000"/>
              </a:lnSpc>
              <a:spcBef>
                <a:spcPts val="0"/>
              </a:spcBef>
              <a:spcAft>
                <a:spcPts val="0"/>
              </a:spcAft>
              <a:buClr>
                <a:srgbClr val="2A6274"/>
              </a:buClr>
              <a:buSzPts val="2200"/>
              <a:buFont typeface="Work Sans"/>
              <a:buChar char="•"/>
            </a:pPr>
            <a:r>
              <a:rPr lang="en-US" sz="2200">
                <a:solidFill>
                  <a:srgbClr val="2A6274"/>
                </a:solidFill>
                <a:latin typeface="Work Sans"/>
                <a:ea typeface="Work Sans"/>
                <a:cs typeface="Work Sans"/>
                <a:sym typeface="Work Sans"/>
              </a:rPr>
              <a:t>Humanitarian Parolees</a:t>
            </a:r>
            <a:endParaRPr sz="2200">
              <a:solidFill>
                <a:srgbClr val="2A6274"/>
              </a:solidFill>
              <a:latin typeface="Work Sans"/>
              <a:ea typeface="Work Sans"/>
              <a:cs typeface="Work Sans"/>
              <a:sym typeface="Work Sans"/>
            </a:endParaRPr>
          </a:p>
        </p:txBody>
      </p:sp>
      <p:sp>
        <p:nvSpPr>
          <p:cNvPr id="175" name="Google Shape;175;p21"/>
          <p:cNvSpPr txBox="1"/>
          <p:nvPr/>
        </p:nvSpPr>
        <p:spPr>
          <a:xfrm>
            <a:off x="3781250" y="1588925"/>
            <a:ext cx="3556500" cy="3477900"/>
          </a:xfrm>
          <a:prstGeom prst="rect">
            <a:avLst/>
          </a:prstGeom>
          <a:noFill/>
          <a:ln>
            <a:noFill/>
          </a:ln>
        </p:spPr>
        <p:txBody>
          <a:bodyPr anchorCtr="0" anchor="t" bIns="45700" lIns="91425" spcFirstLastPara="1" rIns="91425" wrap="square" tIns="45700">
            <a:noAutofit/>
          </a:bodyPr>
          <a:lstStyle/>
          <a:p>
            <a:pPr indent="0" lvl="0" marL="203200" rtl="0" algn="ctr">
              <a:lnSpc>
                <a:spcPct val="115000"/>
              </a:lnSpc>
              <a:spcBef>
                <a:spcPts val="0"/>
              </a:spcBef>
              <a:spcAft>
                <a:spcPts val="0"/>
              </a:spcAft>
              <a:buClr>
                <a:schemeClr val="dk1"/>
              </a:buClr>
              <a:buSzPts val="1100"/>
              <a:buFont typeface="Arial"/>
              <a:buNone/>
            </a:pPr>
            <a:r>
              <a:t/>
            </a:r>
            <a:endParaRPr sz="2500">
              <a:solidFill>
                <a:srgbClr val="2A6274"/>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2000"/>
              <a:buFont typeface="Arial"/>
              <a:buNone/>
            </a:pPr>
            <a:r>
              <a:t/>
            </a:r>
            <a:endParaRPr sz="2000">
              <a:solidFill>
                <a:srgbClr val="2A6274"/>
              </a:solidFill>
              <a:latin typeface="Work Sans"/>
              <a:ea typeface="Work Sans"/>
              <a:cs typeface="Work Sans"/>
              <a:sym typeface="Work Sans"/>
            </a:endParaRPr>
          </a:p>
          <a:p>
            <a:pPr indent="0" lvl="0" marL="457200" marR="0" rtl="0" algn="l">
              <a:lnSpc>
                <a:spcPct val="100000"/>
              </a:lnSpc>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176" name="Google Shape;176;p21"/>
          <p:cNvPicPr preferRelativeResize="0"/>
          <p:nvPr/>
        </p:nvPicPr>
        <p:blipFill>
          <a:blip r:embed="rId4">
            <a:alphaModFix/>
          </a:blip>
          <a:stretch>
            <a:fillRect/>
          </a:stretch>
        </p:blipFill>
        <p:spPr>
          <a:xfrm>
            <a:off x="2689925" y="1477299"/>
            <a:ext cx="6866776" cy="3853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